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Default Extension="mp4" ContentType="video/unknown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6" r:id="rId3"/>
  </p:sldMasterIdLst>
  <p:notesMasterIdLst>
    <p:notesMasterId r:id="rId76"/>
  </p:notesMasterIdLst>
  <p:sldIdLst>
    <p:sldId id="256" r:id="rId4"/>
    <p:sldId id="257" r:id="rId5"/>
    <p:sldId id="330" r:id="rId6"/>
    <p:sldId id="329" r:id="rId7"/>
    <p:sldId id="259" r:id="rId8"/>
    <p:sldId id="260" r:id="rId9"/>
    <p:sldId id="261" r:id="rId10"/>
    <p:sldId id="262" r:id="rId11"/>
    <p:sldId id="275" r:id="rId12"/>
    <p:sldId id="264" r:id="rId13"/>
    <p:sldId id="265" r:id="rId14"/>
    <p:sldId id="332" r:id="rId15"/>
    <p:sldId id="266" r:id="rId16"/>
    <p:sldId id="267" r:id="rId17"/>
    <p:sldId id="270" r:id="rId18"/>
    <p:sldId id="269" r:id="rId19"/>
    <p:sldId id="271" r:id="rId20"/>
    <p:sldId id="272" r:id="rId21"/>
    <p:sldId id="276" r:id="rId22"/>
    <p:sldId id="277" r:id="rId23"/>
    <p:sldId id="278" r:id="rId24"/>
    <p:sldId id="273" r:id="rId25"/>
    <p:sldId id="274" r:id="rId26"/>
    <p:sldId id="280" r:id="rId27"/>
    <p:sldId id="279" r:id="rId28"/>
    <p:sldId id="281" r:id="rId29"/>
    <p:sldId id="282" r:id="rId30"/>
    <p:sldId id="284" r:id="rId31"/>
    <p:sldId id="285" r:id="rId32"/>
    <p:sldId id="286" r:id="rId33"/>
    <p:sldId id="288" r:id="rId34"/>
    <p:sldId id="287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25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26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7" r:id="rId74"/>
    <p:sldId id="334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00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3CECA-B456-4C20-B891-E56586F51E0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4F101-2D8D-450C-8C3B-18B64BF524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4464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74F101-2D8D-450C-8C3B-18B64BF5241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8A7956A-737B-48E4-B22E-522C2AE6D057}"/>
              </a:ext>
            </a:extLst>
          </p:cNvPr>
          <p:cNvGrpSpPr/>
          <p:nvPr/>
        </p:nvGrpSpPr>
        <p:grpSpPr>
          <a:xfrm>
            <a:off x="-20412" y="857250"/>
            <a:ext cx="9164412" cy="6534150"/>
            <a:chOff x="0" y="15240"/>
            <a:chExt cx="12219216" cy="68427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EA02EBBA-0615-45DC-BCA3-37BF697E73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0" y="15240"/>
              <a:ext cx="12219216" cy="68427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C1EB87-8D19-4ECD-A009-C90361330B03}"/>
                </a:ext>
              </a:extLst>
            </p:cNvPr>
            <p:cNvSpPr/>
            <p:nvPr userDrawn="1"/>
          </p:nvSpPr>
          <p:spPr>
            <a:xfrm>
              <a:off x="4626591" y="2756848"/>
              <a:ext cx="3984009" cy="672152"/>
            </a:xfrm>
            <a:prstGeom prst="rect">
              <a:avLst/>
            </a:prstGeom>
            <a:solidFill>
              <a:srgbClr val="1E417A"/>
            </a:solidFill>
            <a:ln>
              <a:solidFill>
                <a:srgbClr val="1E4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65B5C9-301D-4919-9D5C-5248A8B63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01DE8B9-D0E9-496F-BDDA-FC90AAA99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B3E8D5-A5BF-4ADF-93A6-3F83D748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C8B955-47F2-4FFF-91AF-AC96B3A1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09D08ED-6F73-40A6-A507-5BBE8640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014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17DD6-F34B-409E-9125-2DBD744A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C55934E-7AB0-4C7E-8D53-05FCA35EC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8436B1-D34C-4440-A89A-305ADD8A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D5BC98-D8EA-4803-A719-55D9CF46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63B864E-D7B6-492E-82C7-2F1227E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2495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5FD1962-2E48-403D-ACD9-D5545245D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79287F1-ED5A-41B1-9A4D-3B95B1674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F8BB8A-263D-4D43-9935-BC513E69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4654BA-B24F-4F51-9B74-CD7340D2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148A243-F794-45F7-9B94-759FBF24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26535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 w="50800">
            <a:solidFill>
              <a:srgbClr val="007E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18517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8B8F3-0C44-4587-B21E-CC277F8EDB2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63CEA2-B190-446E-988A-AE981FEDC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334537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7E897-9CCA-4650-89C9-FAE0562A6E1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3EFBBB-9496-4689-A798-1FE0B51784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022857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1D7C7-5066-48FA-AA0C-2B39BB91543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F06351-61C5-46BF-9AE3-3FBF1811A7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83781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B917B-204E-4F2F-80D3-9C12800F5A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8FDDBF-4B84-4967-980E-EED8B883E4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333658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6BFC8-0E75-4BA2-BF2D-C612EF4AAE5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C9683B-BFA9-4003-8396-2DCC26D0EA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19914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E43F4-6FAD-49F5-9427-CBFD431BF9E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1EB63-D90E-4B3B-8FDE-8AFE84F9ED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35094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4EB79-7650-4B89-B247-F08B0E34FB9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0E203-517A-4EB6-847D-277D58442A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66575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A3A8A-8D9D-4979-993C-53F1B4FE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34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E362F5-1DB2-428B-B5B8-4D646E42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4953000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7FCAA0-5975-46CB-9C63-E26AB42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3ABA25-2A02-4266-9045-3C7B7C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4E98991-4A8D-4634-9312-B807C089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ECC7FE6-4FCF-42F0-A1DB-065779BAC05D}"/>
              </a:ext>
            </a:extLst>
          </p:cNvPr>
          <p:cNvCxnSpPr>
            <a:cxnSpLocks/>
          </p:cNvCxnSpPr>
          <p:nvPr/>
        </p:nvCxnSpPr>
        <p:spPr>
          <a:xfrm>
            <a:off x="628650" y="1246317"/>
            <a:ext cx="7886700" cy="0"/>
          </a:xfrm>
          <a:prstGeom prst="line">
            <a:avLst/>
          </a:prstGeom>
          <a:ln w="63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66153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A33FD-F194-4EDD-B575-A24E7FDF05D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E388BF-3C66-491E-8EA9-9B587CD980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620503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A8CC3-BB52-412E-B4DE-E25DAE597D8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D40D8B-DAD9-42B1-AFCB-2F403B2648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728373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A06A6-18BA-412A-8A9C-C1BE58B55C1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2C121-53EC-41B7-A049-308DE65D11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1921038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5884D-EF1B-44DC-A077-D312C25A56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0C01E-DEA3-4B54-B84E-20F8A317A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662899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9542596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4A705-D313-4EFD-A6AB-F38D7C172FC4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1F604-D907-4814-A2FA-CAABD1F057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575092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19F1-8371-4628-BAB9-691764FF1C0C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3D575-D896-4DD7-9B23-6F4E8F41E2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646385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EA878-DEFB-4DB3-B543-3973160AA518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AA57A-B08C-4631-9664-78F05E26C0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31218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45440-B17A-4F27-940B-69E5A8129907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5A927-46BB-4438-9EF7-0111C7C3AF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665522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8035C-F054-40BE-AC2B-6041898D2FCA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FF9D5-2088-4BF5-982E-0DBC07C784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00742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26F1000-6203-411C-9028-8865CCD616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3023" y="0"/>
            <a:ext cx="91900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86EA3E-64CA-4F40-B76E-1133EDAF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526171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97ADCA-C90E-4A65-92A3-4F9F181B2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65E0DB4-DBDD-4AB9-AE0C-AAEB0A49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722D614-E3E3-43C1-9DE0-34347C5B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BC00A16-D5FC-4F85-B872-8C4D658D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5FEB49-65A5-47AA-AB61-1FACC1CC72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9" y="113172"/>
            <a:ext cx="1113865" cy="4616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9527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E9D5E-B77F-4EB0-95F9-6D34E3CA6C38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2601C-B815-4037-963E-16855F3DC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813760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4DB54-72E6-486F-84D8-6DEEA903B485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5221D-0DAF-447C-A187-EBAF4F7AEB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5725307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92C37-6C2F-4849-A2B6-E5EA6A9539DD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8BF0-A685-48C1-8377-3A1B91467E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669709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76618-B17D-4506-9C85-E6B6813E7695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22266-52AA-4A33-84E9-45B28D9DBF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040663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C2CEA-4109-47DA-9EC3-C0B08EB625DF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67FEB-CFF4-4C23-9F36-FBEF47197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608083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04BA2-4198-40E8-BC6A-175F3AEA0779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98B2A-C2ED-4DA2-A997-0232188A7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67374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30984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89B804-CA0E-4715-91B8-DDF66053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1D0F71-26EF-4D7B-8C87-175439B55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029A36-E0B8-4296-B0C9-D3EE5AC8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A13504B-391D-4FDF-8408-A4027FD5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0D6EAE-478E-46C1-8D07-786C3B02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65FB8A9-1B47-4AF2-BAC4-B3763A98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5654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827C04-3EC7-4F28-BAE1-12130B26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4D093D9-2164-4A1E-9415-4BAC628C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E6E527-0210-4543-8E5C-42B123E16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96FA22B-BC9B-47EC-A1D0-B0E1DC6B7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328F29D-DEFE-414D-AD15-057C51B46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7A68581-1AB5-4C6F-8D71-7794B06C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E183992-B31F-4912-82A2-8E1DEF45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EACBF83-0FF1-4889-AB27-690DC066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7151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7D0004-8048-4C25-B8F8-07A1730E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C3502E0-656B-43CE-AF5A-A3132CD3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40616CD-5B81-458E-91A9-A1975C07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1740430-B88B-4F73-B297-503DF656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3177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DB7925E-9708-47A3-94C4-3F0530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0CF5E50-9313-497F-A267-821357BF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8CA3E51-50A3-4C6F-A9BF-32202648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4389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085EBA-46CC-4A78-B228-0601DE9A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163413-CE29-43E4-A9EB-42BA54B85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AB35C0-8A0F-42CC-A17F-CE582A8F0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E63230-2E2C-4193-8506-001A379F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722E08-7A49-4A08-88CC-E41689EB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6F7731-A4D0-4938-9C20-1FA45709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5218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F98E41-6A7E-4C64-A319-1A66F654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04862E6-3922-4311-BD1F-451F2FCB9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50B1D84-9142-41F9-8D5F-5D9039969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F60923D-7849-4755-9284-D6C65F54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80E5D7E-22DA-4C50-88A9-63C012C5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09F8DE-F403-4FBF-A2D7-4847A719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0283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AFD08FA-C501-480C-A5A2-197C2D36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E11B535-2F2E-4AF5-B9E0-F9F09963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126374-5C98-4A98-B6DD-2D5769233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04725A-6656-49B9-A4D4-F783F5B67EAA}" type="datetimeFigureOut">
              <a:rPr lang="en-US" smtClean="0"/>
              <a:pPr/>
              <a:t>5/27/2019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048147-6C3C-4929-B440-8EC20F2D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6CC3B8-56E5-4409-B161-830C99F4C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A737E9D-9918-4D00-85A4-CE373AB2C49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95FEB49-65A5-47AA-AB61-1FACC1CC72E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99" y="113172"/>
            <a:ext cx="1113865" cy="4616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7688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7932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A063CE-8F5D-440E-AAFD-C83F54B973C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5/27/2019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62FC848-B0EC-48B9-AB81-515881DF4BD9}" type="slidenum">
              <a:rPr lang="en-US" altLang="en-US" smtClean="0">
                <a:cs typeface="Arial" panose="020B0604020202020204" pitchFamily="34" charset="0"/>
              </a:rPr>
              <a:pPr/>
              <a:t>‹#›</a:t>
            </a:fld>
            <a:endParaRPr lang="en-US" altLang="en-US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A57BB4C-49B7-4D1C-A406-5D616893BB5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6" y="92076"/>
            <a:ext cx="1069114" cy="4430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2302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C3EB54-3B01-4734-B8FA-7B52A81912EB}" type="datetimeFigureOut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ADDFC9-9522-423D-AF71-66FCB416E2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7B2F1A8-D79B-4729-9CCD-DCA871BBD2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6" y="92076"/>
            <a:ext cx="1069114" cy="4430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986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file:///G:\VuHai's%20Documents\2018\CVCourse_AIAcademy\video_handdemo.avi" TargetMode="External"/><Relationship Id="rId1" Type="http://schemas.openxmlformats.org/officeDocument/2006/relationships/video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microsoft.com/office/2007/relationships/media" Target="../media/media1.mp4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Local Features and Image Matching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493962"/>
          </a:xfrm>
        </p:spPr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000" dirty="0" err="1" smtClean="0"/>
              <a:t>Vũ</a:t>
            </a:r>
            <a:r>
              <a:rPr lang="en-US" sz="2000" dirty="0" smtClean="0"/>
              <a:t> </a:t>
            </a:r>
            <a:r>
              <a:rPr lang="en-US" sz="2000" dirty="0" err="1" smtClean="0"/>
              <a:t>Hải</a:t>
            </a:r>
            <a:endParaRPr lang="en-US" sz="2000" dirty="0" smtClean="0"/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Structure </a:t>
            </a:r>
            <a:r>
              <a:rPr lang="en-US" altLang="en-US" dirty="0"/>
              <a:t>from </a:t>
            </a:r>
            <a:r>
              <a:rPr lang="en-US" altLang="en-US" dirty="0" smtClean="0"/>
              <a:t>motion; </a:t>
            </a:r>
            <a:r>
              <a:rPr lang="en-US" dirty="0" smtClean="0"/>
              <a:t>3-D shape from motion</a:t>
            </a:r>
            <a:endParaRPr lang="en-US" dirty="0"/>
          </a:p>
        </p:txBody>
      </p:sp>
      <p:pic>
        <p:nvPicPr>
          <p:cNvPr id="5" name="Picture 2" descr="C:\Users\James\Dropbox\cs143 fall 2013\cs143 fall 2013 slides\08\Colosseu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66682"/>
            <a:ext cx="834294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Gồm</a:t>
            </a:r>
            <a:r>
              <a:rPr lang="en-US" dirty="0" smtClean="0"/>
              <a:t> 3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“Local Features”</a:t>
            </a:r>
          </a:p>
          <a:p>
            <a:pPr lvl="1"/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hiện</a:t>
            </a:r>
            <a:r>
              <a:rPr lang="en-US" b="1" dirty="0" smtClean="0"/>
              <a:t> (Detection)</a:t>
            </a:r>
            <a:r>
              <a:rPr lang="en-US" dirty="0" smtClean="0"/>
              <a:t>: </a:t>
            </a: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(interest points)</a:t>
            </a:r>
          </a:p>
          <a:p>
            <a:pPr lvl="1"/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tả</a:t>
            </a:r>
            <a:r>
              <a:rPr lang="en-US" b="1" dirty="0" smtClean="0"/>
              <a:t> (description)</a:t>
            </a:r>
            <a:r>
              <a:rPr lang="en-US" dirty="0" smtClean="0"/>
              <a:t>: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vector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xung</a:t>
            </a:r>
            <a:r>
              <a:rPr lang="en-US" dirty="0" smtClean="0"/>
              <a:t> </a:t>
            </a:r>
            <a:r>
              <a:rPr lang="en-US" dirty="0" err="1" smtClean="0"/>
              <a:t>quanh</a:t>
            </a:r>
            <a:r>
              <a:rPr lang="en-US" dirty="0" smtClean="0"/>
              <a:t>/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Interest point</a:t>
            </a:r>
          </a:p>
          <a:p>
            <a:pPr lvl="1"/>
            <a:r>
              <a:rPr lang="en-US" b="1" dirty="0" err="1" smtClean="0"/>
              <a:t>Làm</a:t>
            </a:r>
            <a:r>
              <a:rPr lang="en-US" b="1" dirty="0" smtClean="0"/>
              <a:t> </a:t>
            </a:r>
            <a:r>
              <a:rPr lang="en-US" b="1" dirty="0" err="1" smtClean="0"/>
              <a:t>khớp</a:t>
            </a:r>
            <a:r>
              <a:rPr lang="en-US" b="1" dirty="0" smtClean="0"/>
              <a:t> (matching)</a:t>
            </a:r>
            <a:r>
              <a:rPr lang="en-US" dirty="0" smtClean="0"/>
              <a:t>: so </a:t>
            </a:r>
            <a:r>
              <a:rPr lang="en-US" dirty="0" err="1" smtClean="0"/>
              <a:t>sánh</a:t>
            </a:r>
            <a:r>
              <a:rPr lang="en-US" dirty="0" smtClean="0"/>
              <a:t> (</a:t>
            </a:r>
            <a:r>
              <a:rPr lang="en-US" dirty="0" err="1" smtClean="0"/>
              <a:t>giống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)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interest point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views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43053"/>
          <a:stretch>
            <a:fillRect/>
          </a:stretch>
        </p:blipFill>
        <p:spPr bwMode="auto">
          <a:xfrm>
            <a:off x="1143000" y="4273731"/>
            <a:ext cx="7010400" cy="2203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 smtClean="0"/>
              <a:t>Overview </a:t>
            </a:r>
            <a:r>
              <a:rPr lang="en-US" altLang="en-US" sz="4000" dirty="0" err="1" smtClean="0"/>
              <a:t>về</a:t>
            </a:r>
            <a:r>
              <a:rPr lang="en-US" altLang="en-US" sz="4000" dirty="0" smtClean="0"/>
              <a:t> matching key-point</a:t>
            </a:r>
            <a:endParaRPr lang="de-CH" altLang="en-US" sz="4000" dirty="0" smtClean="0"/>
          </a:p>
        </p:txBody>
      </p:sp>
      <p:sp>
        <p:nvSpPr>
          <p:cNvPr id="103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K. Grauman, B. Leibe</a:t>
            </a:r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850" y="4722813"/>
            <a:ext cx="863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4722813"/>
            <a:ext cx="9334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5010150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endParaRPr lang="de-CH" altLang="en-US" sz="1800">
              <a:solidFill>
                <a:srgbClr val="000000"/>
              </a:solidFill>
            </a:endParaRPr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362450"/>
            <a:ext cx="828675" cy="1020763"/>
            <a:chOff x="2771775" y="4797425"/>
            <a:chExt cx="828675" cy="1020657"/>
          </a:xfrm>
        </p:grpSpPr>
        <p:grpSp>
          <p:nvGrpSpPr>
            <p:cNvPr id="105555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05557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58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59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60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61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62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63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64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65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66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67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68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69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70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</p:grpSp>
        <p:graphicFrame>
          <p:nvGraphicFramePr>
            <p:cNvPr id="105556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p:oleObj spid="_x0000_s2095" name="Equation" r:id="rId5" imgW="190335" imgH="215713" progId="">
                <p:embed/>
              </p:oleObj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398963"/>
            <a:ext cx="757237" cy="982662"/>
            <a:chOff x="4967288" y="4833938"/>
            <a:chExt cx="757237" cy="982688"/>
          </a:xfrm>
        </p:grpSpPr>
        <p:grpSp>
          <p:nvGrpSpPr>
            <p:cNvPr id="105539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05541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42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43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44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45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46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47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48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49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50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51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52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53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554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endParaRPr lang="de-CH" altLang="en-US" sz="1800">
                  <a:solidFill>
                    <a:srgbClr val="000000"/>
                  </a:solidFill>
                </a:endParaRPr>
              </a:p>
            </p:txBody>
          </p:sp>
        </p:grpSp>
        <p:graphicFrame>
          <p:nvGraphicFramePr>
            <p:cNvPr id="105540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p:oleObj spid="_x0000_s2096" name="Equation" r:id="rId6" imgW="190335" imgH="215713" progId="">
                <p:embed/>
              </p:oleObj>
            </a:graphicData>
          </a:graphic>
        </p:graphicFrame>
      </p:grpSp>
      <p:pic>
        <p:nvPicPr>
          <p:cNvPr id="105481" name="Picture 25" descr="obj14__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019039">
            <a:off x="3644900" y="1679575"/>
            <a:ext cx="2376488" cy="250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299619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endParaRPr lang="de-CH" altLang="en-US" sz="1800">
              <a:solidFill>
                <a:srgbClr val="FFFF00"/>
              </a:solidFill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227263"/>
            <a:ext cx="1560512" cy="1771650"/>
            <a:chOff x="5087938" y="2849563"/>
            <a:chExt cx="1333500" cy="1511678"/>
          </a:xfrm>
        </p:grpSpPr>
        <p:grpSp>
          <p:nvGrpSpPr>
            <p:cNvPr id="105517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05537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38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518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105519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05535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36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5520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05533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34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5521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05531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32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5522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05529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30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5523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05527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5528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5524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r>
                  <a:rPr lang="pl-PL" altLang="en-US" sz="1800">
                    <a:solidFill>
                      <a:srgbClr val="FFFF00"/>
                    </a:solidFill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</a:rPr>
                  <a:t>1</a:t>
                </a:r>
                <a:endParaRPr lang="en-US" altLang="en-US" sz="1800">
                  <a:solidFill>
                    <a:srgbClr val="FFFF00"/>
                  </a:solidFill>
                </a:endParaRPr>
              </a:p>
            </p:txBody>
          </p:sp>
          <p:sp>
            <p:nvSpPr>
              <p:cNvPr id="105525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r>
                  <a:rPr lang="pl-PL" altLang="en-US" sz="1800">
                    <a:solidFill>
                      <a:srgbClr val="FFFF00"/>
                    </a:solidFill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</a:rPr>
                  <a:t>2</a:t>
                </a:r>
                <a:endParaRPr lang="en-US" altLang="en-US" sz="1800">
                  <a:solidFill>
                    <a:srgbClr val="FFFF00"/>
                  </a:solidFill>
                </a:endParaRPr>
              </a:p>
            </p:txBody>
          </p:sp>
          <p:sp>
            <p:nvSpPr>
              <p:cNvPr id="105526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r>
                  <a:rPr lang="pl-PL" altLang="en-US" sz="1800">
                    <a:solidFill>
                      <a:srgbClr val="FFFF00"/>
                    </a:solidFill>
                  </a:rPr>
                  <a:t>B</a:t>
                </a:r>
                <a:r>
                  <a:rPr lang="pl-PL" altLang="en-US" sz="1800" baseline="-25000">
                    <a:solidFill>
                      <a:srgbClr val="FFFF00"/>
                    </a:solidFill>
                  </a:rPr>
                  <a:t>3</a:t>
                </a:r>
                <a:endParaRPr lang="en-US" altLang="en-US" sz="1800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105484" name="Picture 5" descr="obj14__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973263"/>
            <a:ext cx="2141538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871788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endParaRPr lang="de-CH" altLang="en-US" sz="1800">
              <a:solidFill>
                <a:srgbClr val="FFFF00"/>
              </a:solidFill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165350"/>
            <a:ext cx="1612900" cy="1406525"/>
            <a:chOff x="2051050" y="2600325"/>
            <a:chExt cx="1612552" cy="1406525"/>
          </a:xfrm>
        </p:grpSpPr>
        <p:grpSp>
          <p:nvGrpSpPr>
            <p:cNvPr id="105496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05515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16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497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05513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14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498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05511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12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499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05509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10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500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5507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08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5501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05505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06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502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pl-PL" altLang="en-US" sz="1800">
                  <a:solidFill>
                    <a:srgbClr val="FFFF00"/>
                  </a:solidFill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</a:rPr>
                <a:t>1</a:t>
              </a:r>
              <a:endParaRPr lang="en-US" altLang="en-US" sz="1800">
                <a:solidFill>
                  <a:srgbClr val="FFFF00"/>
                </a:solidFill>
              </a:endParaRPr>
            </a:p>
          </p:txBody>
        </p:sp>
        <p:sp>
          <p:nvSpPr>
            <p:cNvPr id="105503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pl-PL" altLang="en-US" sz="1800">
                  <a:solidFill>
                    <a:srgbClr val="FFFF00"/>
                  </a:solidFill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</a:rPr>
                <a:t>2</a:t>
              </a:r>
              <a:endParaRPr lang="en-US" altLang="en-US" sz="1800">
                <a:solidFill>
                  <a:srgbClr val="FFFF00"/>
                </a:solidFill>
              </a:endParaRPr>
            </a:p>
          </p:txBody>
        </p:sp>
        <p:sp>
          <p:nvSpPr>
            <p:cNvPr id="105504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pl-PL" altLang="en-US" sz="1800">
                  <a:solidFill>
                    <a:srgbClr val="FFFF00"/>
                  </a:solidFill>
                </a:rPr>
                <a:t>A</a:t>
              </a:r>
              <a:r>
                <a:rPr lang="pl-PL" altLang="en-US" sz="1800" baseline="-25000">
                  <a:solidFill>
                    <a:srgbClr val="FFFF00"/>
                  </a:solidFill>
                </a:rPr>
                <a:t>3</a:t>
              </a:r>
              <a:endParaRPr lang="en-US" altLang="en-US" sz="1800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781463214"/>
              </p:ext>
            </p:extLst>
          </p:nvPr>
        </p:nvGraphicFramePr>
        <p:xfrm>
          <a:off x="2738438" y="5657850"/>
          <a:ext cx="1449387" cy="361950"/>
        </p:xfrm>
        <a:graphic>
          <a:graphicData uri="http://schemas.openxmlformats.org/presentationml/2006/ole">
            <p:oleObj spid="_x0000_s2097" name="Equation" r:id="rId9" imgW="863225" imgH="215806" progId="">
              <p:embed/>
            </p:oleObj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3103563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354388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833813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172200" y="1545155"/>
            <a:ext cx="3505200" cy="74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dirty="0" smtClean="0">
                <a:solidFill>
                  <a:srgbClr val="000000"/>
                </a:solidFill>
              </a:rPr>
              <a:t>1.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Tìm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tật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các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điểm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/>
            </a:r>
            <a:br>
              <a:rPr lang="en-US" altLang="en-US" sz="2100" b="1" dirty="0" smtClean="0">
                <a:solidFill>
                  <a:srgbClr val="000000"/>
                </a:solidFill>
              </a:rPr>
            </a:b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 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đặc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trưng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trong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ảnh</a:t>
            </a:r>
            <a:endParaRPr lang="en-US" altLang="en-US" sz="1800" b="1" dirty="0">
              <a:solidFill>
                <a:srgbClr val="000000"/>
              </a:solidFill>
            </a:endParaRPr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172200" y="3737559"/>
            <a:ext cx="2782887" cy="106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dirty="0">
                <a:solidFill>
                  <a:srgbClr val="000000"/>
                </a:solidFill>
              </a:rPr>
              <a:t>3.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Trích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chọn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các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thông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tin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về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điểm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đặc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trưng</a:t>
            </a:r>
            <a:endParaRPr lang="en-US" altLang="en-US" sz="1800" b="1" dirty="0">
              <a:solidFill>
                <a:srgbClr val="000000"/>
              </a:solidFill>
            </a:endParaRPr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172200" y="2497653"/>
            <a:ext cx="3111500" cy="106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dirty="0">
                <a:solidFill>
                  <a:srgbClr val="000000"/>
                </a:solidFill>
              </a:rPr>
              <a:t>2.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Xác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định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vùng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lân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cận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xunh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quanh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điểm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đặc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trưng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  </a:t>
            </a:r>
            <a:endParaRPr lang="en-US" altLang="en-US" sz="1800" b="1" dirty="0">
              <a:solidFill>
                <a:srgbClr val="000000"/>
              </a:solidFill>
            </a:endParaRPr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172200" y="4876800"/>
            <a:ext cx="3001962" cy="106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dirty="0">
                <a:solidFill>
                  <a:srgbClr val="000000"/>
                </a:solidFill>
              </a:rPr>
              <a:t>4.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Tính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toán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các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khoảng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cách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giữa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các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cặp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điểm</a:t>
            </a:r>
            <a:endParaRPr lang="en-US" altLang="en-US" sz="1800" b="1" dirty="0">
              <a:solidFill>
                <a:srgbClr val="000000"/>
              </a:solidFill>
            </a:endParaRPr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172200" y="5943600"/>
            <a:ext cx="3001962" cy="74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dirty="0">
                <a:solidFill>
                  <a:srgbClr val="000000"/>
                </a:solidFill>
              </a:rPr>
              <a:t>5.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Xác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định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điểm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đặc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trưng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gần</a:t>
            </a:r>
            <a:r>
              <a:rPr lang="en-US" altLang="en-US" sz="2100" b="1" dirty="0" smtClean="0">
                <a:solidFill>
                  <a:srgbClr val="000000"/>
                </a:solidFill>
              </a:rPr>
              <a:t> </a:t>
            </a:r>
            <a:r>
              <a:rPr lang="en-US" altLang="en-US" sz="2100" b="1" dirty="0" err="1" smtClean="0">
                <a:solidFill>
                  <a:srgbClr val="000000"/>
                </a:solidFill>
              </a:rPr>
              <a:t>nhất</a:t>
            </a:r>
            <a:endParaRPr lang="en-US" altLang="en-US" sz="18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8336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/>
              <a:t>Phương</a:t>
            </a:r>
            <a:r>
              <a:rPr lang="en-US" sz="3200" dirty="0" smtClean="0"/>
              <a:t> </a:t>
            </a:r>
            <a:r>
              <a:rPr lang="en-US" sz="3200" dirty="0" err="1" smtClean="0"/>
              <a:t>pháp</a:t>
            </a:r>
            <a:r>
              <a:rPr lang="en-US" sz="3200" dirty="0" smtClean="0"/>
              <a:t> </a:t>
            </a:r>
            <a:r>
              <a:rPr lang="en-US" sz="3200" dirty="0" err="1" smtClean="0"/>
              <a:t>phát</a:t>
            </a:r>
            <a:r>
              <a:rPr lang="en-US" sz="3200" dirty="0" smtClean="0"/>
              <a:t> </a:t>
            </a:r>
            <a:r>
              <a:rPr lang="en-US" sz="3200" dirty="0" err="1" smtClean="0"/>
              <a:t>hiện</a:t>
            </a:r>
            <a:r>
              <a:rPr lang="en-US" sz="3200" dirty="0" smtClean="0"/>
              <a:t> </a:t>
            </a:r>
            <a:r>
              <a:rPr lang="en-US" sz="3200" dirty="0" err="1" smtClean="0"/>
              <a:t>điểm</a:t>
            </a:r>
            <a:r>
              <a:rPr lang="en-US" sz="3200" dirty="0" smtClean="0"/>
              <a:t> </a:t>
            </a:r>
            <a:r>
              <a:rPr lang="en-US" sz="3200" dirty="0" err="1" smtClean="0"/>
              <a:t>quan</a:t>
            </a:r>
            <a:r>
              <a:rPr lang="en-US" sz="3200" dirty="0" smtClean="0"/>
              <a:t> </a:t>
            </a:r>
            <a:r>
              <a:rPr lang="en-US" sz="3200" dirty="0" err="1" smtClean="0"/>
              <a:t>tâm</a:t>
            </a:r>
            <a:r>
              <a:rPr lang="en-US" sz="3200" dirty="0" smtClean="0"/>
              <a:t> (interest points detection)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800"/>
            <a:ext cx="8515350" cy="4953000"/>
          </a:xfrm>
        </p:spPr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(detector)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(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/>
              <a:t> (Each feature is distinctive)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200400"/>
            <a:ext cx="3200400" cy="2010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200400"/>
            <a:ext cx="3565478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11039"/>
          <a:stretch>
            <a:fillRect/>
          </a:stretch>
        </p:blipFill>
        <p:spPr bwMode="auto">
          <a:xfrm>
            <a:off x="2425011" y="4776780"/>
            <a:ext cx="4724400" cy="208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PP </a:t>
            </a:r>
            <a:r>
              <a:rPr lang="en-US" sz="4000" dirty="0" err="1" smtClean="0"/>
              <a:t>Phát</a:t>
            </a:r>
            <a:r>
              <a:rPr lang="en-US" sz="4000" dirty="0" smtClean="0"/>
              <a:t> </a:t>
            </a:r>
            <a:r>
              <a:rPr lang="en-US" sz="4000" dirty="0" err="1" smtClean="0"/>
              <a:t>hiện</a:t>
            </a:r>
            <a:r>
              <a:rPr lang="en-US" sz="4000" dirty="0" smtClean="0"/>
              <a:t> </a:t>
            </a:r>
            <a:r>
              <a:rPr lang="en-US" sz="4000" dirty="0" err="1" smtClean="0"/>
              <a:t>điểm</a:t>
            </a:r>
            <a:r>
              <a:rPr lang="en-US" sz="4000" dirty="0" smtClean="0"/>
              <a:t> </a:t>
            </a:r>
            <a:r>
              <a:rPr lang="en-US" sz="4000" dirty="0" err="1" smtClean="0"/>
              <a:t>quan</a:t>
            </a:r>
            <a:r>
              <a:rPr lang="en-US" sz="4000" dirty="0" smtClean="0"/>
              <a:t> </a:t>
            </a:r>
            <a:r>
              <a:rPr lang="en-US" sz="4000" dirty="0" err="1" smtClean="0"/>
              <a:t>tâm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8362950" cy="495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(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(</a:t>
            </a:r>
            <a:r>
              <a:rPr lang="en-US" dirty="0" err="1" smtClean="0"/>
              <a:t>xoay</a:t>
            </a:r>
            <a:r>
              <a:rPr lang="en-US" dirty="0" smtClean="0"/>
              <a:t>, </a:t>
            </a:r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, </a:t>
            </a:r>
            <a:r>
              <a:rPr lang="en-US" dirty="0" err="1" smtClean="0"/>
              <a:t>kéo</a:t>
            </a:r>
            <a:r>
              <a:rPr lang="en-US" dirty="0" smtClean="0"/>
              <a:t> </a:t>
            </a:r>
            <a:r>
              <a:rPr lang="en-US" dirty="0" err="1" smtClean="0"/>
              <a:t>dãn</a:t>
            </a:r>
            <a:r>
              <a:rPr lang="en-US" dirty="0" smtClean="0"/>
              <a:t>,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)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164162"/>
            <a:ext cx="6145422" cy="172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8515350" cy="518160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err="1" smtClean="0">
                <a:sym typeface="Wingdings" pitchFamily="2" charset="2"/>
              </a:rPr>
              <a:t>Không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có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bộ</a:t>
            </a:r>
            <a:r>
              <a:rPr lang="en-US" sz="2400" dirty="0" smtClean="0">
                <a:sym typeface="Wingdings" pitchFamily="2" charset="2"/>
              </a:rPr>
              <a:t> detector </a:t>
            </a:r>
            <a:r>
              <a:rPr lang="en-US" sz="2400" dirty="0" err="1" smtClean="0">
                <a:sym typeface="Wingdings" pitchFamily="2" charset="2"/>
              </a:rPr>
              <a:t>nào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đáp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ứng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tốt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tất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cả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các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điều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kiện</a:t>
            </a:r>
            <a:r>
              <a:rPr lang="en-US" sz="2400" dirty="0" smtClean="0">
                <a:sym typeface="Wingdings" pitchFamily="2" charset="2"/>
              </a:rPr>
              <a:t>, </a:t>
            </a:r>
            <a:r>
              <a:rPr lang="en-US" sz="2400" dirty="0" err="1" smtClean="0">
                <a:sym typeface="Wingdings" pitchFamily="2" charset="2"/>
              </a:rPr>
              <a:t>chỉ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đáp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ứng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một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phần</a:t>
            </a:r>
            <a:r>
              <a:rPr lang="en-US" sz="2400" dirty="0" smtClean="0">
                <a:sym typeface="Wingdings" pitchFamily="2" charset="2"/>
              </a:rPr>
              <a:t> </a:t>
            </a:r>
          </a:p>
          <a:p>
            <a:pPr>
              <a:buFont typeface="Wingdings"/>
              <a:buChar char="à"/>
            </a:pP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Thiết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kế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các</a:t>
            </a:r>
            <a:r>
              <a:rPr lang="en-US" sz="2400" dirty="0" smtClean="0">
                <a:sym typeface="Wingdings" pitchFamily="2" charset="2"/>
              </a:rPr>
              <a:t> detectors: </a:t>
            </a:r>
            <a:r>
              <a:rPr lang="en-US" sz="2400" dirty="0" err="1" smtClean="0">
                <a:sym typeface="Wingdings" pitchFamily="2" charset="2"/>
              </a:rPr>
              <a:t>bài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toán</a:t>
            </a:r>
            <a:r>
              <a:rPr lang="en-US" sz="2400" dirty="0" smtClean="0">
                <a:sym typeface="Wingdings" pitchFamily="2" charset="2"/>
              </a:rPr>
              <a:t> “Handcrafted Features” </a:t>
            </a:r>
          </a:p>
          <a:p>
            <a:pPr>
              <a:buFont typeface="Wingdings"/>
              <a:buChar char="à"/>
            </a:pP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Đối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lập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với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bài</a:t>
            </a:r>
            <a:r>
              <a:rPr lang="en-US" sz="2400" dirty="0" smtClean="0">
                <a:sym typeface="Wingdings" pitchFamily="2" charset="2"/>
              </a:rPr>
              <a:t> </a:t>
            </a:r>
            <a:r>
              <a:rPr lang="en-US" sz="2400" dirty="0" err="1" smtClean="0">
                <a:sym typeface="Wingdings" pitchFamily="2" charset="2"/>
              </a:rPr>
              <a:t>toán</a:t>
            </a:r>
            <a:r>
              <a:rPr lang="en-US" sz="2400" dirty="0" smtClean="0">
                <a:sym typeface="Wingdings" pitchFamily="2" charset="2"/>
              </a:rPr>
              <a:t> “deep-based Learning Features” (</a:t>
            </a:r>
            <a:r>
              <a:rPr lang="en-US" sz="2400" dirty="0" err="1" smtClean="0">
                <a:sym typeface="Wingdings" pitchFamily="2" charset="2"/>
              </a:rPr>
              <a:t>nowaday</a:t>
            </a:r>
            <a:r>
              <a:rPr lang="en-US" sz="2400" dirty="0" smtClean="0">
                <a:sym typeface="Wingdings" pitchFamily="2" charset="2"/>
              </a:rPr>
              <a:t>)</a:t>
            </a:r>
            <a:endParaRPr lang="en-US" sz="2400" dirty="0" smtClean="0"/>
          </a:p>
          <a:p>
            <a:pPr>
              <a:buFont typeface="Wingdings" pitchFamily="2" charset="2"/>
              <a:buChar char="q"/>
            </a:pP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: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che</a:t>
            </a:r>
            <a:r>
              <a:rPr lang="en-US" dirty="0" smtClean="0"/>
              <a:t> </a:t>
            </a:r>
            <a:r>
              <a:rPr lang="en-US" dirty="0" err="1" smtClean="0"/>
              <a:t>khuất</a:t>
            </a:r>
            <a:r>
              <a:rPr lang="en-US" dirty="0" smtClean="0"/>
              <a:t>, clutter (</a:t>
            </a:r>
            <a:r>
              <a:rPr lang="en-US" dirty="0" err="1" smtClean="0"/>
              <a:t>hỗn</a:t>
            </a:r>
            <a:r>
              <a:rPr lang="en-US" dirty="0" smtClean="0"/>
              <a:t> </a:t>
            </a:r>
            <a:r>
              <a:rPr lang="en-US" dirty="0" err="1" smtClean="0"/>
              <a:t>loạn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: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chục</a:t>
            </a:r>
            <a:r>
              <a:rPr lang="en-US" dirty="0" smtClean="0"/>
              <a:t>, </a:t>
            </a:r>
            <a:r>
              <a:rPr lang="en-US" dirty="0" err="1" smtClean="0"/>
              <a:t>trăm</a:t>
            </a:r>
            <a:r>
              <a:rPr lang="en-US" dirty="0" smtClean="0"/>
              <a:t>, </a:t>
            </a:r>
            <a:r>
              <a:rPr lang="en-US" dirty="0" err="1" smtClean="0"/>
              <a:t>nghìn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 smtClean="0"/>
          </a:p>
          <a:p>
            <a:pPr lvl="1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: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  <a:p>
            <a:pPr lvl="1"/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: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endParaRPr lang="en-US" dirty="0" smtClean="0"/>
          </a:p>
          <a:p>
            <a:pPr>
              <a:spcBef>
                <a:spcPts val="1800"/>
              </a:spcBef>
              <a:buNone/>
            </a:pP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Thiết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kế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một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bộ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phát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hiện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là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thể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hiện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cách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con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người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suy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nghĩ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để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giải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quyết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một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vấn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đề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trong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bài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toán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thị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giác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máy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tính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.</a:t>
            </a:r>
            <a:r>
              <a:rPr lang="en-US" dirty="0" smtClean="0">
                <a:sym typeface="Wingdings" pitchFamily="2" charset="2"/>
              </a:rPr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local features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295400"/>
            <a:ext cx="8286750" cy="5334000"/>
          </a:xfrm>
        </p:spPr>
        <p:txBody>
          <a:bodyPr>
            <a:normAutofit fontScale="925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spcBef>
                <a:spcPts val="600"/>
              </a:spcBef>
            </a:pPr>
            <a:r>
              <a:rPr lang="en-US" dirty="0" err="1" smtClean="0"/>
              <a:t>Đâu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cục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?</a:t>
            </a:r>
          </a:p>
          <a:p>
            <a:pPr lvl="1">
              <a:spcBef>
                <a:spcPts val="600"/>
              </a:spcBef>
            </a:pP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(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)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Or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lẫn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47800"/>
            <a:ext cx="4953000" cy="330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local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1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/>
              <a:t>(patch)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 smtClean="0"/>
          </a:p>
          <a:p>
            <a:pPr lvl="1"/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patch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điểm</a:t>
            </a:r>
            <a:r>
              <a:rPr lang="en-US" dirty="0" smtClean="0">
                <a:sym typeface="Wingdings" pitchFamily="2" charset="2"/>
              </a:rPr>
              <a:t>/patch </a:t>
            </a:r>
            <a:r>
              <a:rPr lang="en-US" dirty="0" err="1" smtClean="0">
                <a:sym typeface="Wingdings" pitchFamily="2" charset="2"/>
              </a:rPr>
              <a:t>đặc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trưng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tốt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khi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tính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riêng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biệt</a:t>
            </a:r>
            <a:r>
              <a:rPr lang="en-US" dirty="0" smtClean="0">
                <a:sym typeface="Wingdings" pitchFamily="2" charset="2"/>
              </a:rPr>
              <a:t> (unique</a:t>
            </a:r>
            <a:r>
              <a:rPr lang="en-US" dirty="0" smtClean="0">
                <a:sym typeface="Wingdings" pitchFamily="2" charset="2"/>
              </a:rPr>
              <a:t>) (</a:t>
            </a:r>
            <a:r>
              <a:rPr lang="en-US" dirty="0" err="1" smtClean="0">
                <a:sym typeface="Wingdings" pitchFamily="2" charset="2"/>
              </a:rPr>
              <a:t>đơn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nhất</a:t>
            </a:r>
            <a:r>
              <a:rPr lang="en-US" dirty="0" smtClean="0">
                <a:sym typeface="Wingdings" pitchFamily="2" charset="2"/>
              </a:rPr>
              <a:t>) so </a:t>
            </a:r>
            <a:r>
              <a:rPr lang="en-US" dirty="0" err="1" smtClean="0">
                <a:sym typeface="Wingdings" pitchFamily="2" charset="2"/>
              </a:rPr>
              <a:t>với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điểm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khác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743200"/>
            <a:ext cx="7734300" cy="2369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local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(</a:t>
            </a:r>
            <a:r>
              <a:rPr lang="en-US" dirty="0" err="1" smtClean="0"/>
              <a:t>xung</a:t>
            </a:r>
            <a:r>
              <a:rPr lang="en-US" dirty="0" smtClean="0"/>
              <a:t> </a:t>
            </a:r>
            <a:r>
              <a:rPr lang="en-US" dirty="0" err="1" smtClean="0"/>
              <a:t>quanh</a:t>
            </a:r>
            <a:r>
              <a:rPr lang="en-US" dirty="0" smtClean="0"/>
              <a:t>)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có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phải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điểm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duy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nhất</a:t>
            </a:r>
            <a:r>
              <a:rPr lang="en-US" dirty="0" smtClean="0">
                <a:sym typeface="Wingdings" pitchFamily="2" charset="2"/>
              </a:rPr>
              <a:t> (?)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b="29441"/>
          <a:stretch>
            <a:fillRect/>
          </a:stretch>
        </p:blipFill>
        <p:spPr bwMode="auto">
          <a:xfrm>
            <a:off x="228600" y="2743200"/>
            <a:ext cx="851535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70559"/>
          <a:stretch>
            <a:fillRect/>
          </a:stretch>
        </p:blipFill>
        <p:spPr bwMode="auto">
          <a:xfrm>
            <a:off x="457200" y="5257800"/>
            <a:ext cx="8515350" cy="101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447800" y="4114800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71600" y="4343400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4191000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00200" y="4191000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67953" y="3590365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63471" y="4379259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05600" y="3276600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3429000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72200" y="2971800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05600" y="2971800"/>
            <a:ext cx="457200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1: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(Gradient)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gốc</a:t>
            </a:r>
            <a:endParaRPr lang="en-US" dirty="0"/>
          </a:p>
        </p:txBody>
      </p:sp>
      <p:pic>
        <p:nvPicPr>
          <p:cNvPr id="4" name="Picture 6" descr="Corner - Ra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590800"/>
            <a:ext cx="4114800" cy="3086100"/>
          </a:xfrm>
          <a:prstGeom prst="rect">
            <a:avLst/>
          </a:prstGeom>
          <a:noFill/>
        </p:spPr>
      </p:pic>
      <p:pic>
        <p:nvPicPr>
          <p:cNvPr id="5" name="Picture 7" descr="Corner - Corn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590800"/>
            <a:ext cx="4114800" cy="30861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219200" y="586740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gốc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0" y="5791200"/>
            <a:ext cx="338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(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tuyệt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endParaRPr lang="en-US" dirty="0" smtClean="0"/>
          </a:p>
          <a:p>
            <a:pPr marL="971550" lvl="1" indent="-514350">
              <a:buAutoNum type="arabicPeriod"/>
            </a:pPr>
            <a:r>
              <a:rPr lang="en-US" dirty="0" smtClean="0"/>
              <a:t>Interest point detector: Harris corner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Different of Gaussian (</a:t>
            </a:r>
            <a:r>
              <a:rPr lang="en-US" dirty="0" err="1" smtClean="0"/>
              <a:t>DoG</a:t>
            </a:r>
            <a:r>
              <a:rPr lang="en-US" dirty="0" smtClean="0"/>
              <a:t>)</a:t>
            </a:r>
          </a:p>
          <a:p>
            <a:pPr marL="971550" lvl="1" indent="-514350">
              <a:buAutoNum type="arabicPeriod"/>
            </a:pPr>
            <a:r>
              <a:rPr lang="en-US" dirty="0" smtClean="0"/>
              <a:t>Local Features: </a:t>
            </a:r>
            <a:r>
              <a:rPr lang="en-US" dirty="0" err="1" smtClean="0"/>
              <a:t>HoG</a:t>
            </a:r>
            <a:r>
              <a:rPr lang="en-US" dirty="0" smtClean="0"/>
              <a:t>,  SIFT, 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cục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Image matching based on Local features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local features</a:t>
            </a:r>
          </a:p>
          <a:p>
            <a:pPr marL="971550" lvl="1" indent="-51435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thẳng</a:t>
            </a:r>
            <a:r>
              <a:rPr lang="en-US" dirty="0" smtClean="0"/>
              <a:t> (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biên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5" descr="Gradi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57200" y="2526268"/>
            <a:ext cx="3810000" cy="2857500"/>
          </a:xfrm>
          <a:prstGeom prst="rect">
            <a:avLst/>
          </a:prstGeom>
          <a:noFill/>
          <a:ln/>
        </p:spPr>
      </p:pic>
      <p:pic>
        <p:nvPicPr>
          <p:cNvPr id="5" name="Picture 6" descr="Gradient Suppress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526268"/>
            <a:ext cx="3886200" cy="29146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62000" y="5421868"/>
            <a:ext cx="338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(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tuyệt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10200" y="5410200"/>
            <a:ext cx="278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NMS </a:t>
            </a:r>
            <a:br>
              <a:rPr lang="en-US" dirty="0" smtClean="0"/>
            </a:br>
            <a:r>
              <a:rPr lang="en-US" dirty="0" smtClean="0"/>
              <a:t>(Non-Maximal Suppression)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3340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thẳng</a:t>
            </a:r>
            <a:endParaRPr lang="en-US" dirty="0" smtClean="0"/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PP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thẳng</a:t>
            </a:r>
            <a:r>
              <a:rPr lang="en-US" dirty="0" smtClean="0"/>
              <a:t> (</a:t>
            </a:r>
            <a:r>
              <a:rPr lang="en-US" dirty="0" err="1" smtClean="0"/>
              <a:t>hough</a:t>
            </a:r>
            <a:r>
              <a:rPr lang="en-US" dirty="0" smtClean="0"/>
              <a:t>, </a:t>
            </a:r>
            <a:r>
              <a:rPr lang="en-US" dirty="0" err="1" smtClean="0"/>
              <a:t>LMS</a:t>
            </a:r>
            <a:r>
              <a:rPr lang="en-US" dirty="0" smtClean="0"/>
              <a:t>, </a:t>
            </a:r>
            <a:r>
              <a:rPr lang="en-US" dirty="0" err="1" smtClean="0"/>
              <a:t>RANSAC</a:t>
            </a:r>
            <a:r>
              <a:rPr lang="en-US" dirty="0" smtClean="0"/>
              <a:t>) 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sở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biên</a:t>
            </a:r>
            <a:endParaRPr lang="en-US" dirty="0" smtClean="0"/>
          </a:p>
          <a:p>
            <a:pPr lvl="1"/>
            <a:r>
              <a:rPr lang="en-US" dirty="0" smtClean="0"/>
              <a:t>24 </a:t>
            </a:r>
            <a:r>
              <a:rPr lang="en-US" dirty="0" err="1" smtClean="0"/>
              <a:t>đường</a:t>
            </a:r>
            <a:r>
              <a:rPr lang="en-US" dirty="0" smtClean="0"/>
              <a:t> lines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đường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corner </a:t>
            </a:r>
          </a:p>
          <a:p>
            <a:pPr lvl="1">
              <a:buNone/>
            </a:pPr>
            <a:r>
              <a:rPr lang="en-US" dirty="0" smtClean="0">
                <a:sym typeface="Wingdings" pitchFamily="2" charset="2"/>
              </a:rPr>
              <a:t></a:t>
            </a:r>
            <a:r>
              <a:rPr lang="en-US" dirty="0" err="1" smtClean="0">
                <a:sym typeface="Wingdings" pitchFamily="2" charset="2"/>
              </a:rPr>
              <a:t>Phụ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thuộc</a:t>
            </a:r>
            <a:r>
              <a:rPr lang="en-US" dirty="0" smtClean="0">
                <a:sym typeface="Wingdings" pitchFamily="2" charset="2"/>
              </a:rPr>
              <a:t>: gradient; </a:t>
            </a:r>
            <a:r>
              <a:rPr lang="en-US" dirty="0" err="1" smtClean="0">
                <a:sym typeface="Wingdings" pitchFamily="2" charset="2"/>
              </a:rPr>
              <a:t>kết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quả</a:t>
            </a:r>
            <a:r>
              <a:rPr lang="en-US" dirty="0" smtClean="0">
                <a:sym typeface="Wingdings" pitchFamily="2" charset="2"/>
              </a:rPr>
              <a:t> line detection;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5" descr="24 Best Lin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724400" y="3032760"/>
            <a:ext cx="3169642" cy="2377440"/>
          </a:xfrm>
          <a:prstGeom prst="rect">
            <a:avLst/>
          </a:prstGeom>
          <a:noFill/>
          <a:ln/>
        </p:spPr>
      </p:pic>
      <p:pic>
        <p:nvPicPr>
          <p:cNvPr id="5" name="Picture 8" descr="Hough Transform"/>
          <p:cNvPicPr>
            <a:picLocks noChangeAspect="1" noChangeArrowheads="1"/>
          </p:cNvPicPr>
          <p:nvPr/>
        </p:nvPicPr>
        <p:blipFill>
          <a:blip r:embed="rId3" cstate="print"/>
          <a:srcRect t="4316" r="34259"/>
          <a:stretch>
            <a:fillRect/>
          </a:stretch>
        </p:blipFill>
        <p:spPr>
          <a:xfrm>
            <a:off x="1047374" y="2971800"/>
            <a:ext cx="3423047" cy="2493963"/>
          </a:xfrm>
          <a:prstGeom prst="rect">
            <a:avLst/>
          </a:prstGeom>
          <a:noFill/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Cách</a:t>
            </a:r>
            <a:r>
              <a:rPr lang="en-US" dirty="0" smtClean="0"/>
              <a:t> 2: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smtClean="0"/>
              <a:t>Local </a:t>
            </a:r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562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W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1 </a:t>
            </a:r>
            <a:r>
              <a:rPr lang="en-US" dirty="0" err="1" smtClean="0"/>
              <a:t>đoạn</a:t>
            </a:r>
            <a:r>
              <a:rPr lang="en-US" dirty="0" smtClean="0"/>
              <a:t> (</a:t>
            </a:r>
            <a:r>
              <a:rPr lang="en-US" dirty="0" err="1" smtClean="0"/>
              <a:t>u,v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sai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sz="2000" dirty="0" smtClean="0"/>
              <a:t>(</a:t>
            </a:r>
            <a:r>
              <a:rPr lang="en-US" sz="2000" dirty="0" err="1" smtClean="0"/>
              <a:t>về</a:t>
            </a:r>
            <a:r>
              <a:rPr lang="en-US" sz="2000" dirty="0" smtClean="0"/>
              <a:t> </a:t>
            </a:r>
            <a:r>
              <a:rPr lang="en-US" sz="2000" dirty="0" err="1" smtClean="0"/>
              <a:t>mặt</a:t>
            </a:r>
            <a:r>
              <a:rPr lang="en-US" sz="2000" dirty="0" smtClean="0"/>
              <a:t> </a:t>
            </a:r>
            <a:r>
              <a:rPr lang="en-US" sz="2000" dirty="0" err="1" smtClean="0"/>
              <a:t>ảnh</a:t>
            </a:r>
            <a:r>
              <a:rPr lang="en-US" sz="2000" dirty="0" smtClean="0"/>
              <a:t>: </a:t>
            </a:r>
            <a:r>
              <a:rPr lang="en-US" sz="2000" dirty="0" err="1" smtClean="0"/>
              <a:t>mức</a:t>
            </a:r>
            <a:r>
              <a:rPr lang="en-US" sz="2000" dirty="0" smtClean="0"/>
              <a:t> </a:t>
            </a:r>
            <a:r>
              <a:rPr lang="en-US" sz="2000" dirty="0" err="1" smtClean="0"/>
              <a:t>xám</a:t>
            </a:r>
            <a:r>
              <a:rPr lang="en-US" sz="2000" dirty="0" smtClean="0"/>
              <a:t>,</a:t>
            </a:r>
          </a:p>
          <a:p>
            <a:pPr>
              <a:buNone/>
            </a:pPr>
            <a:r>
              <a:rPr lang="en-US" sz="2000" dirty="0" err="1" smtClean="0"/>
              <a:t>màu</a:t>
            </a:r>
            <a:r>
              <a:rPr lang="en-US" sz="2000" dirty="0" smtClean="0"/>
              <a:t> </a:t>
            </a:r>
            <a:r>
              <a:rPr lang="en-US" sz="2000" dirty="0" err="1" smtClean="0"/>
              <a:t>sắc</a:t>
            </a:r>
            <a:r>
              <a:rPr lang="en-US" sz="2000" dirty="0" smtClean="0"/>
              <a:t>, texture, </a:t>
            </a:r>
            <a:r>
              <a:rPr lang="en-US" sz="2000" dirty="0" err="1" smtClean="0"/>
              <a:t>biên</a:t>
            </a:r>
            <a:r>
              <a:rPr lang="en-US" sz="2000" dirty="0" smtClean="0"/>
              <a:t> …)</a:t>
            </a:r>
          </a:p>
          <a:p>
            <a:endParaRPr lang="en-US" dirty="0" smtClean="0"/>
          </a:p>
          <a:p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Không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biết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dịch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chuyển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theo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hướng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nào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,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phạm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vi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dịch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chuyển</a:t>
            </a:r>
            <a:r>
              <a:rPr lang="en-US" dirty="0" smtClean="0">
                <a:sym typeface="Wingdings" pitchFamily="2" charset="2"/>
              </a:rPr>
              <a:t>?</a:t>
            </a:r>
            <a:endParaRPr lang="en-US" dirty="0" smtClean="0"/>
          </a:p>
          <a:p>
            <a:pPr>
              <a:buNone/>
            </a:pPr>
            <a:endParaRPr lang="en-US" sz="2000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752600"/>
            <a:ext cx="30480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724400"/>
            <a:ext cx="62007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local 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gradient </a:t>
            </a:r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p</a:t>
            </a:r>
            <a:r>
              <a:rPr lang="en-US" baseline="-25000" dirty="0" smtClean="0"/>
              <a:t>i</a:t>
            </a:r>
          </a:p>
          <a:p>
            <a:endParaRPr lang="en-US" baseline="-25000" dirty="0" smtClean="0"/>
          </a:p>
          <a:p>
            <a:endParaRPr lang="en-US" baseline="-25000" dirty="0" smtClean="0"/>
          </a:p>
          <a:p>
            <a:endParaRPr lang="en-US" baseline="-25000" dirty="0" smtClean="0"/>
          </a:p>
          <a:p>
            <a:endParaRPr lang="en-US" baseline="-25000" dirty="0" smtClean="0"/>
          </a:p>
          <a:p>
            <a:endParaRPr lang="en-US" baseline="-25000" dirty="0" smtClean="0"/>
          </a:p>
          <a:p>
            <a:endParaRPr lang="en-US" baseline="-25000" dirty="0" smtClean="0"/>
          </a:p>
          <a:p>
            <a:endParaRPr lang="en-US" baseline="-25000" dirty="0" smtClean="0"/>
          </a:p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cornerness</a:t>
            </a:r>
            <a:r>
              <a:rPr lang="en-US" dirty="0" smtClean="0"/>
              <a:t> </a:t>
            </a:r>
            <a:r>
              <a:rPr lang="en-US" dirty="0" smtClean="0"/>
              <a:t>?</a:t>
            </a:r>
          </a:p>
          <a:p>
            <a:pPr lvl="1"/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s</a:t>
            </a:r>
            <a:r>
              <a:rPr lang="en-US" dirty="0" err="1" smtClean="0"/>
              <a:t>ự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1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?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xa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981200"/>
            <a:ext cx="7467600" cy="244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256" y="1457325"/>
            <a:ext cx="8988744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3642360" y="2491740"/>
            <a:ext cx="228600" cy="228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562600" y="2133600"/>
            <a:ext cx="228600" cy="228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455920" y="3177540"/>
            <a:ext cx="228600" cy="228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200400" y="2743200"/>
            <a:ext cx="5334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4"/>
          </p:cNvCxnSpPr>
          <p:nvPr/>
        </p:nvCxnSpPr>
        <p:spPr>
          <a:xfrm flipH="1">
            <a:off x="5105400" y="2362200"/>
            <a:ext cx="571500" cy="1600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715000" y="3352800"/>
            <a:ext cx="762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874643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599"/>
            <a:ext cx="8351442" cy="5257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854940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623758" y="4191000"/>
            <a:ext cx="2520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/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w</a:t>
            </a:r>
            <a:endParaRPr lang="en-US" dirty="0"/>
          </a:p>
        </p:txBody>
      </p:sp>
      <p:pic>
        <p:nvPicPr>
          <p:cNvPr id="105474" name="Picture 2" descr="http://aishack.in/static/img/tut/harris-equation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5105400"/>
            <a:ext cx="2219325" cy="1257301"/>
          </a:xfrm>
          <a:prstGeom prst="rect">
            <a:avLst/>
          </a:prstGeom>
          <a:noFill/>
        </p:spPr>
      </p:pic>
      <p:sp>
        <p:nvSpPr>
          <p:cNvPr id="6" name="Right Arrow 5"/>
          <p:cNvSpPr/>
          <p:nvPr/>
        </p:nvSpPr>
        <p:spPr>
          <a:xfrm>
            <a:off x="5428129" y="6436659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15000" y="6324600"/>
            <a:ext cx="315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R </a:t>
            </a:r>
            <a:r>
              <a:rPr lang="en-US" dirty="0" err="1" smtClean="0"/>
              <a:t>đủ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 good feature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vector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667" y="1347787"/>
            <a:ext cx="8949133" cy="505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vector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8736859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78" y="1447800"/>
            <a:ext cx="7981950" cy="12954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cục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(Local image features)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1 </a:t>
            </a:r>
            <a:r>
              <a:rPr lang="en-US" dirty="0" err="1" smtClean="0"/>
              <a:t>vùng</a:t>
            </a:r>
            <a:r>
              <a:rPr lang="en-US" dirty="0" smtClean="0"/>
              <a:t> (</a:t>
            </a:r>
            <a:r>
              <a:rPr lang="en-US" dirty="0" err="1" smtClean="0"/>
              <a:t>nhỏ</a:t>
            </a:r>
            <a:r>
              <a:rPr lang="en-US" dirty="0" smtClean="0"/>
              <a:t>) </a:t>
            </a:r>
            <a:r>
              <a:rPr lang="en-US" dirty="0" err="1" smtClean="0"/>
              <a:t>ảnh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vùng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 smtClean="0"/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: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sánh</a:t>
            </a:r>
            <a:r>
              <a:rPr lang="en-US" dirty="0" smtClean="0"/>
              <a:t>, </a:t>
            </a:r>
            <a:r>
              <a:rPr lang="en-US" dirty="0" err="1" smtClean="0"/>
              <a:t>truy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,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 smtClean="0"/>
              <a:t>tượng</a:t>
            </a:r>
            <a:r>
              <a:rPr lang="en-US" dirty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731" t="7807" r="3529" b="11017"/>
          <a:stretch/>
        </p:blipFill>
        <p:spPr bwMode="auto">
          <a:xfrm>
            <a:off x="450211" y="2714821"/>
            <a:ext cx="4419600" cy="25412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029199" y="4767114"/>
            <a:ext cx="3839897" cy="1787525"/>
            <a:chOff x="1193800" y="2927350"/>
            <a:chExt cx="5676900" cy="2871788"/>
          </a:xfrm>
        </p:grpSpPr>
        <p:pic>
          <p:nvPicPr>
            <p:cNvPr id="6" name="Picture 2" descr="http://blog.chron.com/goodmombadmom/files/legacy/Br%20stop%20sign%202%20copy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7614" r="24120" b="6261"/>
            <a:stretch>
              <a:fillRect/>
            </a:stretch>
          </p:blipFill>
          <p:spPr bwMode="auto">
            <a:xfrm>
              <a:off x="1193800" y="2927350"/>
              <a:ext cx="1987550" cy="287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http://www.freefoto.com/images/41/15/41_15_85---Stop-Sign_web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0" y="3168650"/>
              <a:ext cx="1600200" cy="2389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 descr="http://blog.chron.com/goodmombadmom/files/legacy/Br%20stop%20sign%202%20copy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2123" t="30582" r="48683" b="53894"/>
            <a:stretch>
              <a:fillRect/>
            </a:stretch>
          </p:blipFill>
          <p:spPr bwMode="auto">
            <a:xfrm>
              <a:off x="3556000" y="3844925"/>
              <a:ext cx="50165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 descr="http://www.freefoto.com/images/41/15/41_15_85---Stop-Sign_web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0475" t="32785" r="29762" b="42061"/>
            <a:stretch>
              <a:fillRect/>
            </a:stretch>
          </p:blipFill>
          <p:spPr bwMode="auto">
            <a:xfrm>
              <a:off x="4356100" y="3803650"/>
              <a:ext cx="476250" cy="60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1933575" y="3475038"/>
              <a:ext cx="685800" cy="887412"/>
            </a:xfrm>
            <a:prstGeom prst="ellipse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TextBox 9"/>
            <p:cNvSpPr txBox="1">
              <a:spLocks noChangeArrowheads="1"/>
            </p:cNvSpPr>
            <p:nvPr/>
          </p:nvSpPr>
          <p:spPr bwMode="auto">
            <a:xfrm>
              <a:off x="3962399" y="3851275"/>
              <a:ext cx="521848" cy="74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altLang="en-US" sz="2400" dirty="0"/>
                <a:t>≈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619375" y="3919538"/>
              <a:ext cx="784225" cy="18415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4832350" y="4191000"/>
              <a:ext cx="939800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74604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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và</a:t>
            </a:r>
            <a:r>
              <a:rPr lang="en-US" dirty="0" smtClean="0">
                <a:sym typeface="Symbol"/>
              </a:rPr>
              <a:t> </a:t>
            </a:r>
            <a:r>
              <a:rPr lang="en-US" baseline="-25000" dirty="0" smtClean="0">
                <a:sym typeface="Symbol"/>
              </a:rPr>
              <a:t>2 </a:t>
            </a:r>
            <a:r>
              <a:rPr lang="en-US" dirty="0" err="1" smtClean="0">
                <a:sym typeface="Symbol"/>
              </a:rPr>
              <a:t>trong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1 </a:t>
            </a:r>
            <a:r>
              <a:rPr lang="en-US" dirty="0" err="1" smtClean="0">
                <a:sym typeface="Symbol"/>
              </a:rPr>
              <a:t>vùng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cửa</a:t>
            </a:r>
            <a:r>
              <a:rPr lang="en-US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sổ</a:t>
            </a:r>
            <a:r>
              <a:rPr lang="en-US" dirty="0" smtClean="0">
                <a:sym typeface="Symbol"/>
              </a:rPr>
              <a:t> w</a:t>
            </a:r>
            <a:endParaRPr lang="en-US" baseline="-25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4239" t="18182" r="1646" b="7273"/>
          <a:stretch>
            <a:fillRect/>
          </a:stretch>
        </p:blipFill>
        <p:spPr bwMode="auto">
          <a:xfrm>
            <a:off x="914400" y="2514600"/>
            <a:ext cx="7543800" cy="2786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A</a:t>
            </a:r>
          </a:p>
          <a:p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00"/>
            <a:ext cx="9144000" cy="376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A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8915400" cy="467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Haris</a:t>
            </a:r>
            <a:r>
              <a:rPr lang="en-US" dirty="0" smtClean="0"/>
              <a:t> corners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đạo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gốc</a:t>
            </a:r>
            <a:r>
              <a:rPr lang="en-US" dirty="0" smtClean="0"/>
              <a:t> (I)</a:t>
            </a:r>
          </a:p>
          <a:p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ma </a:t>
            </a:r>
            <a:r>
              <a:rPr lang="en-US" dirty="0" err="1" smtClean="0"/>
              <a:t>trận</a:t>
            </a:r>
            <a:r>
              <a:rPr lang="en-US" dirty="0" smtClean="0"/>
              <a:t> </a:t>
            </a:r>
            <a:r>
              <a:rPr lang="en-US" b="1" dirty="0" smtClean="0"/>
              <a:t>A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xung</a:t>
            </a:r>
            <a:r>
              <a:rPr lang="en-US" dirty="0" smtClean="0"/>
              <a:t> </a:t>
            </a:r>
            <a:r>
              <a:rPr lang="en-US" dirty="0" err="1" smtClean="0"/>
              <a:t>quanh</a:t>
            </a:r>
            <a:r>
              <a:rPr lang="en-US" dirty="0" smtClean="0"/>
              <a:t> pixel I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(</a:t>
            </a:r>
            <a:r>
              <a:rPr lang="en-US" dirty="0" err="1" smtClean="0"/>
              <a:t>cornerness</a:t>
            </a:r>
            <a:r>
              <a:rPr lang="en-US" dirty="0" smtClean="0"/>
              <a:t> score)</a:t>
            </a:r>
          </a:p>
          <a:p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endParaRPr lang="en-US" dirty="0" smtClean="0"/>
          </a:p>
          <a:p>
            <a:pPr lvl="1"/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1: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tất</a:t>
            </a:r>
            <a:r>
              <a:rPr lang="en-US" dirty="0" smtClean="0"/>
              <a:t> </a:t>
            </a:r>
            <a:r>
              <a:rPr lang="en-US" dirty="0" err="1" smtClean="0"/>
              <a:t>cả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endParaRPr lang="en-US" dirty="0" smtClean="0"/>
          </a:p>
          <a:p>
            <a:pPr lvl="1"/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2: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R = </a:t>
            </a:r>
            <a:r>
              <a:rPr lang="en-US" dirty="0" smtClean="0">
                <a:sym typeface="Symbol"/>
              </a:rPr>
              <a:t></a:t>
            </a:r>
            <a:r>
              <a:rPr lang="en-US" baseline="-25000" dirty="0" smtClean="0">
                <a:sym typeface="Symbol"/>
              </a:rPr>
              <a:t>1 </a:t>
            </a:r>
            <a:r>
              <a:rPr lang="en-US" dirty="0" smtClean="0">
                <a:sym typeface="Symbol"/>
              </a:rPr>
              <a:t>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>
                <a:sym typeface="Symbol"/>
              </a:rPr>
              <a:t>–(</a:t>
            </a:r>
            <a:r>
              <a:rPr lang="en-US" dirty="0" smtClean="0">
                <a:sym typeface="Symbol"/>
              </a:rPr>
              <a:t>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+ </a:t>
            </a:r>
            <a:r>
              <a:rPr lang="en-US" dirty="0" smtClean="0">
                <a:sym typeface="Symbol"/>
              </a:rPr>
              <a:t>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)</a:t>
            </a:r>
            <a:endParaRPr lang="en-US" dirty="0" smtClean="0">
              <a:sym typeface="Symbol"/>
            </a:endParaRPr>
          </a:p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cực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địa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mảnh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NMS (non-maximal suppression)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625" y="1524000"/>
            <a:ext cx="8965375" cy="5014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cornerness</a:t>
            </a:r>
            <a:r>
              <a:rPr lang="en-US" dirty="0" smtClean="0"/>
              <a:t> score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8991600" cy="51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local maximal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9225"/>
            <a:ext cx="8869756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NMS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2832" y="1447800"/>
            <a:ext cx="8771168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harris</a:t>
            </a:r>
            <a:r>
              <a:rPr lang="en-US" dirty="0" smtClean="0"/>
              <a:t> corner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014" y="1447800"/>
            <a:ext cx="8678386" cy="486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Harris </a:t>
            </a:r>
            <a:r>
              <a:rPr lang="en-US" dirty="0" err="1" smtClean="0"/>
              <a:t>coner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00200"/>
            <a:ext cx="89843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Interest points</a:t>
            </a:r>
          </a:p>
        </p:txBody>
      </p:sp>
      <p:sp>
        <p:nvSpPr>
          <p:cNvPr id="104451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4343400" cy="3699784"/>
          </a:xfrm>
        </p:spPr>
        <p:txBody>
          <a:bodyPr/>
          <a:lstStyle/>
          <a:p>
            <a:r>
              <a:rPr lang="en-US" altLang="en-US" dirty="0" err="1" smtClean="0"/>
              <a:t>Hãy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chọn</a:t>
            </a:r>
            <a:r>
              <a:rPr lang="en-US" altLang="en-US" dirty="0" smtClean="0"/>
              <a:t> 1 </a:t>
            </a:r>
            <a:r>
              <a:rPr lang="en-US" altLang="en-US" dirty="0" err="1" smtClean="0"/>
              <a:t>điểm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có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nhiều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thông</a:t>
            </a:r>
            <a:r>
              <a:rPr lang="en-US" altLang="en-US" dirty="0" smtClean="0"/>
              <a:t> tin, </a:t>
            </a:r>
            <a:r>
              <a:rPr lang="en-US" altLang="en-US" dirty="0" err="1" smtClean="0"/>
              <a:t>dễ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nhận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biết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nhất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trong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ảnh</a:t>
            </a:r>
            <a:r>
              <a:rPr lang="en-US" altLang="en-US" dirty="0" smtClean="0"/>
              <a:t>?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Interest points </a:t>
            </a:r>
            <a:r>
              <a:rPr lang="en-US" altLang="en-US" dirty="0" err="1" smtClean="0"/>
              <a:t>còn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được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gọi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là</a:t>
            </a:r>
            <a:r>
              <a:rPr lang="en-US" altLang="en-US" dirty="0" smtClean="0"/>
              <a:t> key points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495662" y="1855029"/>
            <a:ext cx="2589212" cy="4606964"/>
            <a:chOff x="5335588" y="1223963"/>
            <a:chExt cx="3192462" cy="5669001"/>
          </a:xfrm>
        </p:grpSpPr>
        <p:pic>
          <p:nvPicPr>
            <p:cNvPr id="104452" name="Picture 1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588" y="1223963"/>
              <a:ext cx="3192462" cy="2484437"/>
            </a:xfrm>
            <a:prstGeom prst="rect">
              <a:avLst/>
            </a:prstGeom>
            <a:noFill/>
            <a:ln w="12700" cap="sq">
              <a:solidFill>
                <a:srgbClr val="00206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 rot="14825777">
              <a:off x="5189274" y="3888101"/>
              <a:ext cx="3546167" cy="2463560"/>
            </a:xfrm>
            <a:prstGeom prst="rect">
              <a:avLst/>
            </a:prstGeom>
            <a:noFill/>
            <a:ln w="12700" cap="sq">
              <a:solidFill>
                <a:srgbClr val="002060"/>
              </a:solidFill>
              <a:miter lim="800000"/>
              <a:headEnd type="none" w="sm" len="sm"/>
              <a:tailEnd type="none" w="sm" len="sm"/>
            </a:ln>
            <a:scene3d>
              <a:camera prst="orthographicFront">
                <a:rot lat="20783509" lon="19661947" rev="17225537"/>
              </a:camera>
              <a:lightRig rig="threePt" dir="t"/>
            </a:scene3d>
          </p:spPr>
        </p:pic>
      </p:grpSp>
      <p:sp>
        <p:nvSpPr>
          <p:cNvPr id="104454" name="TextBox 6"/>
          <p:cNvSpPr txBox="1">
            <a:spLocks noChangeArrowheads="1"/>
          </p:cNvSpPr>
          <p:nvPr/>
        </p:nvSpPr>
        <p:spPr bwMode="auto">
          <a:xfrm>
            <a:off x="8084874" y="2679585"/>
            <a:ext cx="928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000000"/>
                </a:solidFill>
              </a:rPr>
              <a:t>original</a:t>
            </a:r>
          </a:p>
        </p:txBody>
      </p:sp>
      <p:sp>
        <p:nvSpPr>
          <p:cNvPr id="104455" name="TextBox 7"/>
          <p:cNvSpPr txBox="1">
            <a:spLocks noChangeArrowheads="1"/>
          </p:cNvSpPr>
          <p:nvPr/>
        </p:nvSpPr>
        <p:spPr bwMode="auto">
          <a:xfrm>
            <a:off x="7686675" y="5638800"/>
            <a:ext cx="1160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rgbClr val="000000"/>
                </a:solidFill>
              </a:rPr>
              <a:t>deformed</a:t>
            </a:r>
          </a:p>
        </p:txBody>
      </p:sp>
    </p:spTree>
    <p:extLst>
      <p:ext uri="{BB962C8B-B14F-4D97-AF65-F5344CB8AC3E}">
        <p14:creationId xmlns="" xmlns:p14="http://schemas.microsoft.com/office/powerpoint/2010/main" val="15432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Harris </a:t>
            </a:r>
            <a:r>
              <a:rPr lang="en-US" dirty="0" err="1" smtClean="0"/>
              <a:t>coner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scale (</a:t>
            </a:r>
            <a:r>
              <a:rPr lang="en-US" dirty="0" err="1" smtClean="0"/>
              <a:t>tỉ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5525" t="27013"/>
          <a:stretch>
            <a:fillRect/>
          </a:stretch>
        </p:blipFill>
        <p:spPr bwMode="auto">
          <a:xfrm>
            <a:off x="-1" y="2133600"/>
            <a:ext cx="912569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Harris corner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intensity chance (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l="10318" t="6383" r="8512"/>
          <a:stretch>
            <a:fillRect/>
          </a:stretch>
        </p:blipFill>
        <p:spPr bwMode="auto">
          <a:xfrm>
            <a:off x="0" y="1828800"/>
            <a:ext cx="8991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DoG</a:t>
            </a:r>
            <a:r>
              <a:rPr lang="en-US" sz="4000" dirty="0" smtClean="0"/>
              <a:t> : Different of Gaussian</a:t>
            </a:r>
            <a:endParaRPr lang="en-US" sz="40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8325556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447800"/>
            <a:ext cx="8077200" cy="525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8667750" cy="4370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DoG</a:t>
            </a:r>
            <a:r>
              <a:rPr lang="en-US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hàm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370412"/>
            <a:ext cx="9020175" cy="548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9029804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7800"/>
            <a:ext cx="8991600" cy="5397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599"/>
            <a:ext cx="8915400" cy="5432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8991600" cy="5451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562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(roles)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local features</a:t>
            </a:r>
          </a:p>
          <a:p>
            <a:pPr lvl="1"/>
            <a:r>
              <a:rPr lang="en-US" dirty="0" smtClean="0"/>
              <a:t>Interest points / </a:t>
            </a:r>
            <a:r>
              <a:rPr lang="en-US" dirty="0" err="1" smtClean="0"/>
              <a:t>conner</a:t>
            </a:r>
            <a:r>
              <a:rPr lang="en-US" dirty="0" smtClean="0"/>
              <a:t> point (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camera (Camera calibration)</a:t>
            </a:r>
          </a:p>
          <a:p>
            <a:pPr lvl="1"/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: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cự</a:t>
            </a:r>
            <a:r>
              <a:rPr lang="en-US" dirty="0" smtClean="0"/>
              <a:t>, </a:t>
            </a:r>
            <a:r>
              <a:rPr lang="en-US" dirty="0" err="1" smtClean="0"/>
              <a:t>tọa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,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méo</a:t>
            </a:r>
            <a:r>
              <a:rPr lang="en-US" dirty="0" smtClean="0"/>
              <a:t> lens</a:t>
            </a:r>
          </a:p>
          <a:p>
            <a:pPr lvl="1"/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: ma </a:t>
            </a:r>
            <a:r>
              <a:rPr lang="en-US" dirty="0" err="1" smtClean="0"/>
              <a:t>trận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2D</a:t>
            </a:r>
            <a:r>
              <a:rPr lang="en-US" dirty="0" smtClean="0"/>
              <a:t> sang 3-D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 descr="Image result for chessboard"/>
          <p:cNvPicPr>
            <a:picLocks noChangeAspect="1" noChangeArrowheads="1"/>
          </p:cNvPicPr>
          <p:nvPr/>
        </p:nvPicPr>
        <p:blipFill>
          <a:blip r:embed="rId2" cstate="print"/>
          <a:srcRect b="5735"/>
          <a:stretch>
            <a:fillRect/>
          </a:stretch>
        </p:blipFill>
        <p:spPr bwMode="auto">
          <a:xfrm>
            <a:off x="381000" y="2362200"/>
            <a:ext cx="2168829" cy="2209800"/>
          </a:xfrm>
          <a:prstGeom prst="rect">
            <a:avLst/>
          </a:prstGeom>
          <a:noFill/>
        </p:spPr>
      </p:pic>
      <p:pic>
        <p:nvPicPr>
          <p:cNvPr id="4" name="Picture 2" descr="https://upload.wikimedia.org/wikipedia/commons/thumb/5/54/Perspective_chessboard.png/292px-Perspective_chessboar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2362200"/>
            <a:ext cx="3087376" cy="22098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31245" y="4648200"/>
            <a:ext cx="206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chessboard image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62836" y="4687669"/>
            <a:ext cx="25473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Perspective-transformed </a:t>
            </a:r>
            <a:br>
              <a:rPr lang="en-US" dirty="0" smtClean="0"/>
            </a:br>
            <a:r>
              <a:rPr lang="en-US" dirty="0" smtClean="0"/>
              <a:t>chessboard image</a:t>
            </a:r>
            <a:endParaRPr lang="en-US" dirty="0"/>
          </a:p>
        </p:txBody>
      </p:sp>
      <p:pic>
        <p:nvPicPr>
          <p:cNvPr id="2052" name="Picture 4" descr="https://upload.wikimedia.org/wikipedia/commons/thumb/e/ec/Harris_corners_detected_on_chessboard.png/292px-Harris_corners_detected_on_chessboar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362200"/>
            <a:ext cx="2781300" cy="199072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066387" y="4648200"/>
            <a:ext cx="2454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Corner detection results</a:t>
            </a:r>
          </a:p>
          <a:p>
            <a:pPr algn="ctr"/>
            <a:r>
              <a:rPr lang="en-US" dirty="0" smtClean="0"/>
              <a:t>(Harris corners)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0878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57300"/>
            <a:ext cx="8962618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endParaRPr lang="en-US" dirty="0"/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8534400" cy="537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SIFT: Scale Invariant Feature  Transform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447800"/>
            <a:ext cx="9195051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8972550" cy="5262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raw pixels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66850"/>
            <a:ext cx="8382323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SIFT</a:t>
            </a:r>
            <a:endParaRPr lang="en-US" dirty="0"/>
          </a:p>
        </p:txBody>
      </p: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8972550" cy="5413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SIFT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281912"/>
            <a:ext cx="9067800" cy="557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SIFT</a:t>
            </a:r>
            <a:endParaRPr 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418312"/>
            <a:ext cx="8458200" cy="523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SIFT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5" y="1371600"/>
            <a:ext cx="8848725" cy="5355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56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local features: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(detector)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biểu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diễn</a:t>
            </a:r>
            <a:r>
              <a:rPr lang="en-US" dirty="0" smtClean="0">
                <a:sym typeface="Wingdings" pitchFamily="2" charset="2"/>
              </a:rPr>
              <a:t> (descriptors)</a:t>
            </a:r>
            <a:endParaRPr lang="en-US" dirty="0" smtClean="0"/>
          </a:p>
          <a:p>
            <a:pPr lvl="1"/>
            <a:r>
              <a:rPr lang="en-US" dirty="0" err="1" smtClean="0"/>
              <a:t>Cô</a:t>
            </a:r>
            <a:r>
              <a:rPr lang="en-US" dirty="0" smtClean="0"/>
              <a:t> </a:t>
            </a:r>
            <a:r>
              <a:rPr lang="en-US" dirty="0" err="1" smtClean="0"/>
              <a:t>đọng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nguồn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endParaRPr lang="en-US" dirty="0" smtClean="0">
              <a:sym typeface="Wingdings" pitchFamily="2" charset="2"/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70000"/>
              </a:lnSpc>
            </a:pP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So </a:t>
            </a:r>
            <a:r>
              <a:rPr lang="en-US" dirty="0" err="1" smtClean="0"/>
              <a:t>sánh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 smtClean="0"/>
          </a:p>
          <a:p>
            <a:pPr lvl="1"/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/object</a:t>
            </a:r>
          </a:p>
          <a:p>
            <a:pPr lvl="1"/>
            <a:r>
              <a:rPr lang="en-US" dirty="0" smtClean="0"/>
              <a:t>Theo </a:t>
            </a:r>
            <a:r>
              <a:rPr lang="en-US" dirty="0" err="1" smtClean="0"/>
              <a:t>bám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endParaRPr lang="en-US" dirty="0" smtClean="0"/>
          </a:p>
          <a:p>
            <a:pPr lvl="1"/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khớp</a:t>
            </a:r>
            <a:r>
              <a:rPr lang="en-US" dirty="0" smtClean="0"/>
              <a:t> (stitching/panorama)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3-D 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7370" y="2477869"/>
            <a:ext cx="1828800" cy="186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4970" y="4382869"/>
            <a:ext cx="2104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góc</a:t>
            </a:r>
            <a:r>
              <a:rPr lang="en-US" dirty="0" smtClean="0"/>
              <a:t> (Conner)</a:t>
            </a:r>
          </a:p>
          <a:p>
            <a:pPr algn="ctr"/>
            <a:r>
              <a:rPr lang="en-US" dirty="0" smtClean="0">
                <a:sym typeface="Wingdings" pitchFamily="2" charset="2"/>
              </a:rPr>
              <a:t> Robot navigation 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477869"/>
            <a:ext cx="1920240" cy="189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759003" y="4382869"/>
            <a:ext cx="164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endParaRPr lang="en-US" dirty="0" smtClean="0"/>
          </a:p>
          <a:p>
            <a:pPr algn="ctr"/>
            <a:r>
              <a:rPr lang="en-US" dirty="0" smtClean="0">
                <a:sym typeface="Wingdings" pitchFamily="2" charset="2"/>
              </a:rPr>
              <a:t> So </a:t>
            </a:r>
            <a:r>
              <a:rPr lang="en-US" dirty="0" err="1" smtClean="0">
                <a:sym typeface="Wingdings" pitchFamily="2" charset="2"/>
              </a:rPr>
              <a:t>sánh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ảnh</a:t>
            </a:r>
            <a:endParaRPr 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722" t="10363" r="36217" b="16802"/>
          <a:stretch/>
        </p:blipFill>
        <p:spPr bwMode="auto">
          <a:xfrm>
            <a:off x="5031654" y="2325469"/>
            <a:ext cx="1902546" cy="2156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8990" t="10363" r="8268" b="16802"/>
          <a:stretch/>
        </p:blipFill>
        <p:spPr bwMode="auto">
          <a:xfrm>
            <a:off x="5041392" y="2325469"/>
            <a:ext cx="1906438" cy="219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749097" y="4382869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biên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Đặc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trưng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tượng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 r="47282"/>
          <a:stretch>
            <a:fillRect/>
          </a:stretch>
        </p:blipFill>
        <p:spPr bwMode="auto">
          <a:xfrm>
            <a:off x="7010400" y="2554069"/>
            <a:ext cx="2133600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 l="52718"/>
          <a:stretch>
            <a:fillRect/>
          </a:stretch>
        </p:blipFill>
        <p:spPr bwMode="auto">
          <a:xfrm>
            <a:off x="7086600" y="2554069"/>
            <a:ext cx="1913614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945416" y="4382869"/>
            <a:ext cx="2106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endParaRPr lang="en-US" dirty="0" smtClean="0"/>
          </a:p>
          <a:p>
            <a:pPr algn="ctr"/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xoay</a:t>
            </a:r>
            <a:r>
              <a:rPr lang="en-US" dirty="0" smtClean="0">
                <a:sym typeface="Wingdings" pitchFamily="2" charset="2"/>
              </a:rPr>
              <a:t>/</a:t>
            </a:r>
            <a:r>
              <a:rPr lang="en-US" dirty="0" err="1" smtClean="0">
                <a:sym typeface="Wingdings" pitchFamily="2" charset="2"/>
              </a:rPr>
              <a:t>dịch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chuyển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HOG (Histogram of Gradient)</a:t>
            </a:r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 l="14583" t="20815" r="14167" b="7407"/>
          <a:stretch>
            <a:fillRect/>
          </a:stretch>
        </p:blipFill>
        <p:spPr bwMode="auto">
          <a:xfrm>
            <a:off x="0" y="160020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Biễu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GLOH</a:t>
            </a:r>
            <a:r>
              <a:rPr lang="en-US" dirty="0" smtClean="0"/>
              <a:t> (Gradient Local Orientation Histogram)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5" y="1447800"/>
            <a:ext cx="8696325" cy="5269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diễn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27035"/>
            <a:ext cx="8915400" cy="5430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matching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885248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local features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524000"/>
            <a:ext cx="8858250" cy="501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Ambiguous match</a:t>
            </a:r>
            <a:endParaRPr 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" y="1371600"/>
            <a:ext cx="8810625" cy="5281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Matching </a:t>
            </a:r>
            <a:r>
              <a:rPr lang="en-US" sz="4000" dirty="0" err="1" smtClean="0"/>
              <a:t>theo</a:t>
            </a:r>
            <a:r>
              <a:rPr lang="en-US" sz="4000" dirty="0" smtClean="0"/>
              <a:t> </a:t>
            </a:r>
            <a:r>
              <a:rPr lang="en-US" sz="4000" dirty="0" err="1" smtClean="0"/>
              <a:t>biểu</a:t>
            </a:r>
            <a:r>
              <a:rPr lang="en-US" sz="4000" dirty="0" smtClean="0"/>
              <a:t> </a:t>
            </a:r>
            <a:r>
              <a:rPr lang="en-US" sz="4000" dirty="0" err="1" smtClean="0"/>
              <a:t>diễn</a:t>
            </a:r>
            <a:r>
              <a:rPr lang="en-US" sz="4000" dirty="0" smtClean="0"/>
              <a:t> SIFT</a:t>
            </a:r>
            <a:endParaRPr lang="en-US" sz="40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600200"/>
            <a:ext cx="9163050" cy="4975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performance</a:t>
            </a: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5" y="1600200"/>
            <a:ext cx="9077325" cy="5040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199" y="1295400"/>
            <a:ext cx="8524227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8480934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400"/>
            <a:ext cx="78867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Vai</a:t>
            </a:r>
            <a:r>
              <a:rPr lang="en-US" dirty="0" smtClean="0"/>
              <a:t> </a:t>
            </a:r>
            <a:r>
              <a:rPr lang="en-US" dirty="0" err="1" smtClean="0"/>
              <a:t>trò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local features:</a:t>
            </a:r>
          </a:p>
          <a:p>
            <a:pPr lvl="1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sát</a:t>
            </a:r>
            <a:r>
              <a:rPr lang="en-US" dirty="0" smtClean="0"/>
              <a:t>/</a:t>
            </a:r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(spatial)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thời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gian</a:t>
            </a:r>
            <a:r>
              <a:rPr lang="en-US" dirty="0" smtClean="0">
                <a:sym typeface="Wingdings" pitchFamily="2" charset="2"/>
              </a:rPr>
              <a:t> (temporal)</a:t>
            </a: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pPr>
              <a:spcBef>
                <a:spcPts val="1800"/>
              </a:spcBef>
            </a:pPr>
            <a:r>
              <a:rPr lang="en-US" dirty="0" err="1" smtClean="0">
                <a:sym typeface="Wingdings" pitchFamily="2" charset="2"/>
              </a:rPr>
              <a:t>Ứng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dụng</a:t>
            </a:r>
            <a:endParaRPr lang="en-US" dirty="0" smtClean="0">
              <a:sym typeface="Wingdings" pitchFamily="2" charset="2"/>
            </a:endParaRPr>
          </a:p>
          <a:p>
            <a:pPr lvl="1"/>
            <a:r>
              <a:rPr lang="en-US" sz="2000" dirty="0" err="1" smtClean="0">
                <a:sym typeface="Wingdings" pitchFamily="2" charset="2"/>
              </a:rPr>
              <a:t>Nhận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dạng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hoạt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động</a:t>
            </a:r>
            <a:r>
              <a:rPr lang="en-US" sz="2000" dirty="0" smtClean="0">
                <a:sym typeface="Wingdings" pitchFamily="2" charset="2"/>
              </a:rPr>
              <a:t>, </a:t>
            </a:r>
            <a:r>
              <a:rPr lang="en-US" sz="2000" dirty="0" err="1" smtClean="0">
                <a:sym typeface="Wingdings" pitchFamily="2" charset="2"/>
              </a:rPr>
              <a:t>tương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tác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người-máy</a:t>
            </a:r>
            <a:r>
              <a:rPr lang="en-US" sz="2000" dirty="0" smtClean="0">
                <a:sym typeface="Wingdings" pitchFamily="2" charset="2"/>
              </a:rPr>
              <a:t> (</a:t>
            </a:r>
            <a:r>
              <a:rPr lang="en-US" sz="2000" dirty="0" err="1" smtClean="0">
                <a:sym typeface="Wingdings" pitchFamily="2" charset="2"/>
              </a:rPr>
              <a:t>HCI</a:t>
            </a:r>
            <a:r>
              <a:rPr lang="en-US" sz="2000" dirty="0" smtClean="0">
                <a:sym typeface="Wingdings" pitchFamily="2" charset="2"/>
              </a:rPr>
              <a:t>)</a:t>
            </a:r>
          </a:p>
          <a:p>
            <a:pPr lvl="1"/>
            <a:r>
              <a:rPr lang="en-US" sz="2000" dirty="0" smtClean="0">
                <a:sym typeface="Wingdings" pitchFamily="2" charset="2"/>
              </a:rPr>
              <a:t>Theo </a:t>
            </a:r>
            <a:r>
              <a:rPr lang="en-US" sz="2000" dirty="0" err="1" smtClean="0">
                <a:sym typeface="Wingdings" pitchFamily="2" charset="2"/>
              </a:rPr>
              <a:t>bám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đối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tượng</a:t>
            </a:r>
            <a:endParaRPr lang="en-US" sz="2000" dirty="0" smtClean="0">
              <a:sym typeface="Wingdings" pitchFamily="2" charset="2"/>
            </a:endParaRPr>
          </a:p>
          <a:p>
            <a:pPr lvl="1"/>
            <a:r>
              <a:rPr lang="en-US" sz="2000" dirty="0" err="1" smtClean="0">
                <a:sym typeface="Wingdings" pitchFamily="2" charset="2"/>
              </a:rPr>
              <a:t>Thực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tại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err="1" smtClean="0">
                <a:sym typeface="Wingdings" pitchFamily="2" charset="2"/>
              </a:rPr>
              <a:t>ảo</a:t>
            </a:r>
            <a:r>
              <a:rPr lang="en-US" sz="2000" dirty="0" smtClean="0">
                <a:sym typeface="Wingdings" pitchFamily="2" charset="2"/>
              </a:rPr>
              <a:t> (virtual reality)</a:t>
            </a:r>
            <a:endParaRPr lang="en-US" sz="2000" dirty="0"/>
          </a:p>
        </p:txBody>
      </p:sp>
      <p:pic>
        <p:nvPicPr>
          <p:cNvPr id="4" name="Johansson 1.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029200" y="2514600"/>
            <a:ext cx="3048000" cy="2286000"/>
          </a:xfrm>
          <a:prstGeom prst="rect">
            <a:avLst/>
          </a:prstGeom>
        </p:spPr>
      </p:pic>
      <p:pic>
        <p:nvPicPr>
          <p:cNvPr id="5" name="Picture 2" descr="Image result for skeleton joint kinec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0651"/>
          <a:stretch>
            <a:fillRect/>
          </a:stretch>
        </p:blipFill>
        <p:spPr bwMode="auto">
          <a:xfrm>
            <a:off x="8153400" y="2895600"/>
            <a:ext cx="956146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video_handdemo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7" cstate="print"/>
          <a:stretch>
            <a:fillRect/>
          </a:stretch>
        </p:blipFill>
        <p:spPr>
          <a:xfrm>
            <a:off x="685799" y="2514600"/>
            <a:ext cx="4064001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endParaRPr 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b="3360"/>
          <a:stretch>
            <a:fillRect/>
          </a:stretch>
        </p:blipFill>
        <p:spPr bwMode="auto">
          <a:xfrm>
            <a:off x="228600" y="1295400"/>
            <a:ext cx="8610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tưởng</a:t>
            </a:r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295400"/>
            <a:ext cx="8658225" cy="5315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James </a:t>
            </a:r>
            <a:r>
              <a:rPr lang="en-US" altLang="en-US" dirty="0" smtClean="0"/>
              <a:t>Hays, Computer Vision, CS </a:t>
            </a:r>
            <a:r>
              <a:rPr lang="en-US" altLang="en-US" dirty="0"/>
              <a:t>143, </a:t>
            </a:r>
            <a:r>
              <a:rPr lang="en-US" altLang="en-US" dirty="0" err="1" smtClean="0"/>
              <a:t>Uni</a:t>
            </a:r>
            <a:r>
              <a:rPr lang="en-US" altLang="en-US" dirty="0" smtClean="0"/>
              <a:t> Brown </a:t>
            </a:r>
            <a:endParaRPr lang="en-US" altLang="en-US" dirty="0"/>
          </a:p>
          <a:p>
            <a:r>
              <a:rPr lang="en-US" altLang="en-US" dirty="0"/>
              <a:t>Richard </a:t>
            </a:r>
            <a:r>
              <a:rPr lang="en-US" altLang="en-US" dirty="0" err="1" smtClean="0"/>
              <a:t>Szeliski</a:t>
            </a:r>
            <a:r>
              <a:rPr lang="en-US" altLang="en-US" dirty="0" smtClean="0"/>
              <a:t>, Computer </a:t>
            </a:r>
            <a:r>
              <a:rPr lang="en-US" altLang="en-US" dirty="0"/>
              <a:t>Vision: Algorithms and </a:t>
            </a:r>
            <a:r>
              <a:rPr lang="en-US" altLang="en-US" dirty="0" smtClean="0"/>
              <a:t>Applications. Book.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6745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 Panorama (</a:t>
            </a:r>
            <a:r>
              <a:rPr lang="en-US" dirty="0" err="1" smtClean="0"/>
              <a:t>http://gigapan.com/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828800"/>
            <a:ext cx="7620000" cy="4779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Recognizing the same object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835229"/>
            <a:ext cx="7924800" cy="4870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cML-Lec01-CourseIntroduc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Lec3_EdgeDetection</Template>
  <TotalTime>9045</TotalTime>
  <Words>1453</Words>
  <Application>Microsoft Office PowerPoint</Application>
  <PresentationFormat>On-screen Show (4:3)</PresentationFormat>
  <Paragraphs>253</Paragraphs>
  <Slides>72</Slides>
  <Notes>1</Notes>
  <HiddenSlides>0</HiddenSlides>
  <MMClips>2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BasicML-Lec01-CourseIntroduction</vt:lpstr>
      <vt:lpstr>1_Office Theme</vt:lpstr>
      <vt:lpstr>Office Theme</vt:lpstr>
      <vt:lpstr>Equation</vt:lpstr>
      <vt:lpstr>Local Features and Image Matching </vt:lpstr>
      <vt:lpstr>Nội dung</vt:lpstr>
      <vt:lpstr>Giới thiệu </vt:lpstr>
      <vt:lpstr>Interest points</vt:lpstr>
      <vt:lpstr>Giới thiệu</vt:lpstr>
      <vt:lpstr>Giới thiệu</vt:lpstr>
      <vt:lpstr>Giới thiệu</vt:lpstr>
      <vt:lpstr>Một số ứng dụng</vt:lpstr>
      <vt:lpstr>Một số ứng dụng</vt:lpstr>
      <vt:lpstr>Một số ứng dụng</vt:lpstr>
      <vt:lpstr>Giới thiệu</vt:lpstr>
      <vt:lpstr>Overview về matching key-point</vt:lpstr>
      <vt:lpstr>Phương pháp phát hiện điểm quan tâm (interest points detection)</vt:lpstr>
      <vt:lpstr>PP Phát hiện điểm quan tâm</vt:lpstr>
      <vt:lpstr>Nhận xét</vt:lpstr>
      <vt:lpstr>Phương pháp phát hiện local features</vt:lpstr>
      <vt:lpstr>Đặc điểm của local feature</vt:lpstr>
      <vt:lpstr>Định nghĩa một local feature</vt:lpstr>
      <vt:lpstr>Cách 1: Phát hiện điểm góc</vt:lpstr>
      <vt:lpstr>Phát hiện điểm góc</vt:lpstr>
      <vt:lpstr>Phát hiện điểm góc</vt:lpstr>
      <vt:lpstr>Cách 2: Phân tích Local feature</vt:lpstr>
      <vt:lpstr>Định nghĩa một local feature</vt:lpstr>
      <vt:lpstr>Ví dụ minh họa về tính ổn định của một vùng cửa sổ</vt:lpstr>
      <vt:lpstr>Tiêu chuẩn so sánh </vt:lpstr>
      <vt:lpstr>Slide 26</vt:lpstr>
      <vt:lpstr>Slide 27</vt:lpstr>
      <vt:lpstr>Ảnh hưởng của giá trị vector trị riêng</vt:lpstr>
      <vt:lpstr>Ảnh hưởng của giá trị vector trị riêng</vt:lpstr>
      <vt:lpstr>Ví dụ minh họa</vt:lpstr>
      <vt:lpstr>Tổng hợp các trường hợp</vt:lpstr>
      <vt:lpstr>Tổng hợp các trường hợp</vt:lpstr>
      <vt:lpstr>Bộ phát hiện Haris corners </vt:lpstr>
      <vt:lpstr>Ví dụ minh họa</vt:lpstr>
      <vt:lpstr>Giá trị cornerness score</vt:lpstr>
      <vt:lpstr>Các điểm local maximal</vt:lpstr>
      <vt:lpstr>Các điểm góc sau NMS</vt:lpstr>
      <vt:lpstr>Kết quả các điểm harris corner</vt:lpstr>
      <vt:lpstr>Đặc điểm của Harris coner</vt:lpstr>
      <vt:lpstr>Đặc điểm của Harris coner</vt:lpstr>
      <vt:lpstr>Đặc điểm của Harris corner</vt:lpstr>
      <vt:lpstr>DoG : Different of Gaussian</vt:lpstr>
      <vt:lpstr>Tìm đáp ứng mạnh nhất</vt:lpstr>
      <vt:lpstr>Slide 44</vt:lpstr>
      <vt:lpstr>DoG: là hàm đáp ứng</vt:lpstr>
      <vt:lpstr>Ví dụ minh họa</vt:lpstr>
      <vt:lpstr>Slide 47</vt:lpstr>
      <vt:lpstr>Slide 48</vt:lpstr>
      <vt:lpstr>Slide 49</vt:lpstr>
      <vt:lpstr>Slide 50</vt:lpstr>
      <vt:lpstr>Slide 51</vt:lpstr>
      <vt:lpstr>Các bộ phát hiện khác</vt:lpstr>
      <vt:lpstr>SIFT: Scale Invariant Feature  Transform</vt:lpstr>
      <vt:lpstr>Các bài toán liên quan</vt:lpstr>
      <vt:lpstr>Biểu diễn theo raw pixels</vt:lpstr>
      <vt:lpstr>Biểu diễn SIFT</vt:lpstr>
      <vt:lpstr>Biểu diễn SIFT</vt:lpstr>
      <vt:lpstr>Biểu diễn SIFT</vt:lpstr>
      <vt:lpstr>Đặc điểm của SIFT</vt:lpstr>
      <vt:lpstr>Biểu diễn HOG (Histogram of Gradient)</vt:lpstr>
      <vt:lpstr>Biễu diễn GLOH (Gradient Local Orientation Histogram)</vt:lpstr>
      <vt:lpstr>Các cách biểu diễn khác</vt:lpstr>
      <vt:lpstr>Vấn đề matching</vt:lpstr>
      <vt:lpstr>Matching local features</vt:lpstr>
      <vt:lpstr>Ambiguous match</vt:lpstr>
      <vt:lpstr>Matching theo biểu diễn SIFT</vt:lpstr>
      <vt:lpstr>Đánh giá performance</vt:lpstr>
      <vt:lpstr>Sử dụng các tiêu chuẩn</vt:lpstr>
      <vt:lpstr>Các tiêu chuẩn đánh giá</vt:lpstr>
      <vt:lpstr>Các tiêu chuẩn đánh giá</vt:lpstr>
      <vt:lpstr>Các thuộc tính lý tưởng</vt:lpstr>
      <vt:lpstr>Tham khảo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 Features and Image Matching</dc:title>
  <dc:creator>Vu Hai</dc:creator>
  <cp:lastModifiedBy>Vu Hai</cp:lastModifiedBy>
  <cp:revision>58</cp:revision>
  <dcterms:created xsi:type="dcterms:W3CDTF">2018-12-04T08:46:19Z</dcterms:created>
  <dcterms:modified xsi:type="dcterms:W3CDTF">2019-05-27T09:00:12Z</dcterms:modified>
</cp:coreProperties>
</file>